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62"/>
  </p:notesMasterIdLst>
  <p:handoutMasterIdLst>
    <p:handoutMasterId r:id="rId63"/>
  </p:handoutMasterIdLst>
  <p:sldIdLst>
    <p:sldId id="689" r:id="rId2"/>
    <p:sldId id="695" r:id="rId3"/>
    <p:sldId id="763" r:id="rId4"/>
    <p:sldId id="764" r:id="rId5"/>
    <p:sldId id="765" r:id="rId6"/>
    <p:sldId id="697" r:id="rId7"/>
    <p:sldId id="767" r:id="rId8"/>
    <p:sldId id="768" r:id="rId9"/>
    <p:sldId id="769" r:id="rId10"/>
    <p:sldId id="770" r:id="rId11"/>
    <p:sldId id="771" r:id="rId12"/>
    <p:sldId id="772" r:id="rId13"/>
    <p:sldId id="773" r:id="rId14"/>
    <p:sldId id="774" r:id="rId15"/>
    <p:sldId id="775" r:id="rId16"/>
    <p:sldId id="776" r:id="rId17"/>
    <p:sldId id="777" r:id="rId18"/>
    <p:sldId id="778" r:id="rId19"/>
    <p:sldId id="779" r:id="rId20"/>
    <p:sldId id="780" r:id="rId21"/>
    <p:sldId id="781" r:id="rId22"/>
    <p:sldId id="782" r:id="rId23"/>
    <p:sldId id="783" r:id="rId24"/>
    <p:sldId id="784" r:id="rId25"/>
    <p:sldId id="785" r:id="rId26"/>
    <p:sldId id="786" r:id="rId27"/>
    <p:sldId id="787" r:id="rId28"/>
    <p:sldId id="788" r:id="rId29"/>
    <p:sldId id="789" r:id="rId30"/>
    <p:sldId id="790" r:id="rId31"/>
    <p:sldId id="791" r:id="rId32"/>
    <p:sldId id="792" r:id="rId33"/>
    <p:sldId id="699" r:id="rId34"/>
    <p:sldId id="744" r:id="rId35"/>
    <p:sldId id="745" r:id="rId36"/>
    <p:sldId id="746" r:id="rId37"/>
    <p:sldId id="747" r:id="rId38"/>
    <p:sldId id="748" r:id="rId39"/>
    <p:sldId id="749" r:id="rId40"/>
    <p:sldId id="750" r:id="rId41"/>
    <p:sldId id="751" r:id="rId42"/>
    <p:sldId id="752" r:id="rId43"/>
    <p:sldId id="753" r:id="rId44"/>
    <p:sldId id="754" r:id="rId45"/>
    <p:sldId id="755" r:id="rId46"/>
    <p:sldId id="756" r:id="rId47"/>
    <p:sldId id="757" r:id="rId48"/>
    <p:sldId id="758" r:id="rId49"/>
    <p:sldId id="759" r:id="rId50"/>
    <p:sldId id="760" r:id="rId51"/>
    <p:sldId id="761" r:id="rId52"/>
    <p:sldId id="793" r:id="rId53"/>
    <p:sldId id="794" r:id="rId54"/>
    <p:sldId id="795" r:id="rId55"/>
    <p:sldId id="796" r:id="rId56"/>
    <p:sldId id="797" r:id="rId57"/>
    <p:sldId id="798" r:id="rId58"/>
    <p:sldId id="799" r:id="rId59"/>
    <p:sldId id="800" r:id="rId60"/>
    <p:sldId id="684" r:id="rId61"/>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BDD4"/>
    <a:srgbClr val="0D94D7"/>
    <a:srgbClr val="FFFF00"/>
    <a:srgbClr val="A19A3D"/>
    <a:srgbClr val="7AC71D"/>
    <a:srgbClr val="FF3300"/>
    <a:srgbClr val="BC852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8420" autoAdjust="0"/>
  </p:normalViewPr>
  <p:slideViewPr>
    <p:cSldViewPr>
      <p:cViewPr varScale="1">
        <p:scale>
          <a:sx n="76" d="100"/>
          <a:sy n="76" d="100"/>
        </p:scale>
        <p:origin x="79" y="741"/>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2021/3/1</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5656E9D-777B-4C38-9DFD-546C23C48C7C}" type="slidenum">
              <a:rPr lang="zh-CN" altLang="en-US"/>
              <a:pPr eaLnBrk="1" hangingPunct="1">
                <a:spcBef>
                  <a:spcPct val="0"/>
                </a:spcBef>
              </a:pPr>
              <a:t>10</a:t>
            </a:fld>
            <a:endParaRPr lang="en-US" altLang="zh-CN"/>
          </a:p>
        </p:txBody>
      </p:sp>
      <p:sp>
        <p:nvSpPr>
          <p:cNvPr id="64515" name="Rectangle 2"/>
          <p:cNvSpPr>
            <a:spLocks noGrp="1" noRot="1" noChangeAspect="1" noChangeArrowheads="1" noTextEdit="1"/>
          </p:cNvSpPr>
          <p:nvPr>
            <p:ph type="sldImg"/>
          </p:nvPr>
        </p:nvSpPr>
        <p:spPr>
          <a:xfrm>
            <a:off x="3429000" y="2400300"/>
            <a:ext cx="0" cy="0"/>
          </a:xfrm>
          <a:solidFill>
            <a:srgbClr val="FFFFFF"/>
          </a:solidFill>
          <a:ln/>
        </p:spPr>
      </p:sp>
      <p:sp>
        <p:nvSpPr>
          <p:cNvPr id="6451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80140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1C7AB01-5F66-41D9-9AE9-221ED6B88FED}" type="slidenum">
              <a:rPr lang="zh-CN" altLang="en-US"/>
              <a:pPr eaLnBrk="1" hangingPunct="1">
                <a:spcBef>
                  <a:spcPct val="0"/>
                </a:spcBef>
              </a:pPr>
              <a:t>11</a:t>
            </a:fld>
            <a:endParaRPr lang="en-US" altLang="zh-CN"/>
          </a:p>
        </p:txBody>
      </p:sp>
      <p:sp>
        <p:nvSpPr>
          <p:cNvPr id="65539" name="Rectangle 2"/>
          <p:cNvSpPr>
            <a:spLocks noGrp="1" noRot="1" noChangeAspect="1" noChangeArrowheads="1" noTextEdit="1"/>
          </p:cNvSpPr>
          <p:nvPr>
            <p:ph type="sldImg"/>
          </p:nvPr>
        </p:nvSpPr>
        <p:spPr>
          <a:xfrm>
            <a:off x="3429000" y="2400300"/>
            <a:ext cx="0" cy="0"/>
          </a:xfrm>
          <a:solidFill>
            <a:srgbClr val="FFFFFF"/>
          </a:solidFill>
          <a:ln/>
        </p:spPr>
      </p:sp>
      <p:sp>
        <p:nvSpPr>
          <p:cNvPr id="6554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28771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ADEAD22-CCF0-46F7-977C-DC240FA8ECC7}" type="slidenum">
              <a:rPr lang="zh-CN" altLang="en-US"/>
              <a:pPr eaLnBrk="1" hangingPunct="1">
                <a:spcBef>
                  <a:spcPct val="0"/>
                </a:spcBef>
              </a:pPr>
              <a:t>12</a:t>
            </a:fld>
            <a:endParaRPr lang="en-US" altLang="zh-CN"/>
          </a:p>
        </p:txBody>
      </p:sp>
      <p:sp>
        <p:nvSpPr>
          <p:cNvPr id="66563" name="Rectangle 2"/>
          <p:cNvSpPr>
            <a:spLocks noGrp="1" noRot="1" noChangeAspect="1" noChangeArrowheads="1" noTextEdit="1"/>
          </p:cNvSpPr>
          <p:nvPr>
            <p:ph type="sldImg"/>
          </p:nvPr>
        </p:nvSpPr>
        <p:spPr>
          <a:xfrm>
            <a:off x="3429000" y="2400300"/>
            <a:ext cx="0" cy="0"/>
          </a:xfrm>
          <a:solidFill>
            <a:srgbClr val="FFFFFF"/>
          </a:solidFill>
          <a:ln/>
        </p:spPr>
      </p:sp>
      <p:sp>
        <p:nvSpPr>
          <p:cNvPr id="6656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795889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7D0B9AB-6A94-42B2-A7E6-C3904596B0EB}" type="slidenum">
              <a:rPr lang="zh-CN" altLang="en-US"/>
              <a:pPr eaLnBrk="1" hangingPunct="1">
                <a:spcBef>
                  <a:spcPct val="0"/>
                </a:spcBef>
              </a:pPr>
              <a:t>13</a:t>
            </a:fld>
            <a:endParaRPr lang="en-US" altLang="zh-CN"/>
          </a:p>
        </p:txBody>
      </p:sp>
      <p:sp>
        <p:nvSpPr>
          <p:cNvPr id="67587" name="Rectangle 2"/>
          <p:cNvSpPr>
            <a:spLocks noGrp="1" noRot="1" noChangeAspect="1" noChangeArrowheads="1" noTextEdit="1"/>
          </p:cNvSpPr>
          <p:nvPr>
            <p:ph type="sldImg"/>
          </p:nvPr>
        </p:nvSpPr>
        <p:spPr>
          <a:xfrm>
            <a:off x="3429000" y="2400300"/>
            <a:ext cx="0" cy="0"/>
          </a:xfrm>
          <a:solidFill>
            <a:srgbClr val="FFFFFF"/>
          </a:solidFill>
          <a:ln/>
        </p:spPr>
      </p:sp>
      <p:sp>
        <p:nvSpPr>
          <p:cNvPr id="6758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94404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375CC57A-6623-4932-84A1-C1DD36C5314F}" type="slidenum">
              <a:rPr lang="zh-CN" altLang="en-US"/>
              <a:pPr eaLnBrk="1" hangingPunct="1">
                <a:spcBef>
                  <a:spcPct val="0"/>
                </a:spcBef>
              </a:pPr>
              <a:t>14</a:t>
            </a:fld>
            <a:endParaRPr lang="en-US" altLang="zh-CN"/>
          </a:p>
        </p:txBody>
      </p:sp>
      <p:sp>
        <p:nvSpPr>
          <p:cNvPr id="68611" name="Rectangle 2"/>
          <p:cNvSpPr>
            <a:spLocks noGrp="1" noRot="1" noChangeAspect="1" noChangeArrowheads="1" noTextEdit="1"/>
          </p:cNvSpPr>
          <p:nvPr>
            <p:ph type="sldImg"/>
          </p:nvPr>
        </p:nvSpPr>
        <p:spPr>
          <a:xfrm>
            <a:off x="3429000" y="2400300"/>
            <a:ext cx="0" cy="0"/>
          </a:xfrm>
          <a:solidFill>
            <a:srgbClr val="FFFFFF"/>
          </a:solidFill>
          <a:ln/>
        </p:spPr>
      </p:sp>
      <p:sp>
        <p:nvSpPr>
          <p:cNvPr id="6861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3659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16653BD4-EFE8-4F40-B8B4-868FC8E22866}" type="slidenum">
              <a:rPr lang="zh-CN" altLang="en-US"/>
              <a:pPr eaLnBrk="1" hangingPunct="1">
                <a:spcBef>
                  <a:spcPct val="0"/>
                </a:spcBef>
              </a:pPr>
              <a:t>15</a:t>
            </a:fld>
            <a:endParaRPr lang="en-US" altLang="zh-CN"/>
          </a:p>
        </p:txBody>
      </p:sp>
      <p:sp>
        <p:nvSpPr>
          <p:cNvPr id="69635" name="Rectangle 2"/>
          <p:cNvSpPr>
            <a:spLocks noGrp="1" noRot="1" noChangeAspect="1" noChangeArrowheads="1" noTextEdit="1"/>
          </p:cNvSpPr>
          <p:nvPr>
            <p:ph type="sldImg"/>
          </p:nvPr>
        </p:nvSpPr>
        <p:spPr>
          <a:xfrm>
            <a:off x="3429000" y="2400300"/>
            <a:ext cx="0" cy="0"/>
          </a:xfrm>
          <a:solidFill>
            <a:srgbClr val="FFFFFF"/>
          </a:solidFill>
          <a:ln/>
        </p:spPr>
      </p:sp>
      <p:sp>
        <p:nvSpPr>
          <p:cNvPr id="6963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20109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8EE7CF4-F3C1-4C92-AE05-031CE5BAD64A}" type="slidenum">
              <a:rPr lang="zh-CN" altLang="en-US"/>
              <a:pPr eaLnBrk="1" hangingPunct="1">
                <a:spcBef>
                  <a:spcPct val="0"/>
                </a:spcBef>
              </a:pPr>
              <a:t>16</a:t>
            </a:fld>
            <a:endParaRPr lang="en-US" altLang="zh-CN"/>
          </a:p>
        </p:txBody>
      </p:sp>
      <p:sp>
        <p:nvSpPr>
          <p:cNvPr id="70659" name="Rectangle 2"/>
          <p:cNvSpPr>
            <a:spLocks noGrp="1" noRot="1" noChangeAspect="1" noChangeArrowheads="1" noTextEdit="1"/>
          </p:cNvSpPr>
          <p:nvPr>
            <p:ph type="sldImg"/>
          </p:nvPr>
        </p:nvSpPr>
        <p:spPr>
          <a:xfrm>
            <a:off x="3429000" y="2400300"/>
            <a:ext cx="0" cy="0"/>
          </a:xfrm>
          <a:solidFill>
            <a:srgbClr val="FFFFFF"/>
          </a:solidFill>
          <a:ln/>
        </p:spPr>
      </p:sp>
      <p:sp>
        <p:nvSpPr>
          <p:cNvPr id="7066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78884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DA3011C-6616-44C7-8267-AB01CEC5B389}" type="slidenum">
              <a:rPr lang="zh-CN" altLang="en-US"/>
              <a:pPr eaLnBrk="1" hangingPunct="1">
                <a:spcBef>
                  <a:spcPct val="0"/>
                </a:spcBef>
              </a:pPr>
              <a:t>17</a:t>
            </a:fld>
            <a:endParaRPr lang="en-US" altLang="zh-CN"/>
          </a:p>
        </p:txBody>
      </p:sp>
      <p:sp>
        <p:nvSpPr>
          <p:cNvPr id="71683" name="Rectangle 2"/>
          <p:cNvSpPr>
            <a:spLocks noGrp="1" noRot="1" noChangeAspect="1" noChangeArrowheads="1" noTextEdit="1"/>
          </p:cNvSpPr>
          <p:nvPr>
            <p:ph type="sldImg"/>
          </p:nvPr>
        </p:nvSpPr>
        <p:spPr>
          <a:xfrm>
            <a:off x="3429000" y="2400300"/>
            <a:ext cx="0" cy="0"/>
          </a:xfrm>
          <a:solidFill>
            <a:srgbClr val="FFFFFF"/>
          </a:solidFill>
          <a:ln/>
        </p:spPr>
      </p:sp>
      <p:sp>
        <p:nvSpPr>
          <p:cNvPr id="7168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57797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7BA8EBC-4334-4DFC-8CEC-FDE08CA81E0C}" type="slidenum">
              <a:rPr lang="zh-CN" altLang="en-US"/>
              <a:pPr eaLnBrk="1" hangingPunct="1">
                <a:spcBef>
                  <a:spcPct val="0"/>
                </a:spcBef>
              </a:pPr>
              <a:t>18</a:t>
            </a:fld>
            <a:endParaRPr lang="en-US" altLang="zh-CN"/>
          </a:p>
        </p:txBody>
      </p:sp>
      <p:sp>
        <p:nvSpPr>
          <p:cNvPr id="72707" name="Rectangle 2"/>
          <p:cNvSpPr>
            <a:spLocks noGrp="1" noRot="1" noChangeAspect="1" noChangeArrowheads="1" noTextEdit="1"/>
          </p:cNvSpPr>
          <p:nvPr>
            <p:ph type="sldImg"/>
          </p:nvPr>
        </p:nvSpPr>
        <p:spPr>
          <a:xfrm>
            <a:off x="3429000" y="2400300"/>
            <a:ext cx="0" cy="0"/>
          </a:xfrm>
          <a:solidFill>
            <a:srgbClr val="FFFFFF"/>
          </a:solidFill>
          <a:ln/>
        </p:spPr>
      </p:sp>
      <p:sp>
        <p:nvSpPr>
          <p:cNvPr id="7270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57254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9C57E5A-EBD6-4161-A873-0D9D2A35DECD}" type="slidenum">
              <a:rPr lang="zh-CN" altLang="en-US"/>
              <a:pPr eaLnBrk="1" hangingPunct="1">
                <a:spcBef>
                  <a:spcPct val="0"/>
                </a:spcBef>
              </a:pPr>
              <a:t>19</a:t>
            </a:fld>
            <a:endParaRPr lang="en-US" altLang="zh-CN"/>
          </a:p>
        </p:txBody>
      </p:sp>
      <p:sp>
        <p:nvSpPr>
          <p:cNvPr id="73731" name="Rectangle 2"/>
          <p:cNvSpPr>
            <a:spLocks noGrp="1" noRot="1" noChangeAspect="1" noChangeArrowheads="1" noTextEdit="1"/>
          </p:cNvSpPr>
          <p:nvPr>
            <p:ph type="sldImg"/>
          </p:nvPr>
        </p:nvSpPr>
        <p:spPr>
          <a:xfrm>
            <a:off x="3429000" y="2400300"/>
            <a:ext cx="0" cy="0"/>
          </a:xfrm>
          <a:solidFill>
            <a:srgbClr val="FFFFFF"/>
          </a:solidFill>
          <a:ln/>
        </p:spPr>
      </p:sp>
      <p:sp>
        <p:nvSpPr>
          <p:cNvPr id="7373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76532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064D3C02-3476-49EB-9084-29B2EC0230F3}" type="slidenum">
              <a:rPr lang="zh-CN" altLang="en-US"/>
              <a:pPr eaLnBrk="1" hangingPunct="1">
                <a:spcBef>
                  <a:spcPct val="0"/>
                </a:spcBef>
              </a:pPr>
              <a:t>20</a:t>
            </a:fld>
            <a:endParaRPr lang="en-US" altLang="zh-CN"/>
          </a:p>
        </p:txBody>
      </p:sp>
      <p:sp>
        <p:nvSpPr>
          <p:cNvPr id="74755" name="Rectangle 2"/>
          <p:cNvSpPr>
            <a:spLocks noGrp="1" noRot="1" noChangeAspect="1" noChangeArrowheads="1" noTextEdit="1"/>
          </p:cNvSpPr>
          <p:nvPr>
            <p:ph type="sldImg"/>
          </p:nvPr>
        </p:nvSpPr>
        <p:spPr>
          <a:xfrm>
            <a:off x="3429000" y="2400300"/>
            <a:ext cx="0" cy="0"/>
          </a:xfrm>
          <a:solidFill>
            <a:srgbClr val="FFFFFF"/>
          </a:solidFill>
          <a:ln/>
        </p:spPr>
      </p:sp>
      <p:sp>
        <p:nvSpPr>
          <p:cNvPr id="7475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663838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A90A4A3-F2C7-45F5-8173-74E3D87E2DF2}" type="slidenum">
              <a:rPr lang="zh-CN" altLang="en-US"/>
              <a:pPr eaLnBrk="1" hangingPunct="1">
                <a:spcBef>
                  <a:spcPct val="0"/>
                </a:spcBef>
              </a:pPr>
              <a:t>21</a:t>
            </a:fld>
            <a:endParaRPr lang="en-US" altLang="zh-CN"/>
          </a:p>
        </p:txBody>
      </p:sp>
      <p:sp>
        <p:nvSpPr>
          <p:cNvPr id="75779" name="Rectangle 2"/>
          <p:cNvSpPr>
            <a:spLocks noGrp="1" noRot="1" noChangeAspect="1" noChangeArrowheads="1" noTextEdit="1"/>
          </p:cNvSpPr>
          <p:nvPr>
            <p:ph type="sldImg"/>
          </p:nvPr>
        </p:nvSpPr>
        <p:spPr>
          <a:xfrm>
            <a:off x="3429000" y="2400300"/>
            <a:ext cx="0" cy="0"/>
          </a:xfrm>
          <a:solidFill>
            <a:srgbClr val="FFFFFF"/>
          </a:solidFill>
          <a:ln/>
        </p:spPr>
      </p:sp>
      <p:sp>
        <p:nvSpPr>
          <p:cNvPr id="7578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5033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9EF55BD-5B69-4DD6-9F98-B196F1D7C637}" type="slidenum">
              <a:rPr lang="zh-CN" altLang="en-US"/>
              <a:pPr eaLnBrk="1" hangingPunct="1">
                <a:spcBef>
                  <a:spcPct val="0"/>
                </a:spcBef>
              </a:pPr>
              <a:t>22</a:t>
            </a:fld>
            <a:endParaRPr lang="en-US" altLang="zh-CN"/>
          </a:p>
        </p:txBody>
      </p:sp>
      <p:sp>
        <p:nvSpPr>
          <p:cNvPr id="76803" name="Rectangle 2"/>
          <p:cNvSpPr>
            <a:spLocks noGrp="1" noRot="1" noChangeAspect="1" noChangeArrowheads="1" noTextEdit="1"/>
          </p:cNvSpPr>
          <p:nvPr>
            <p:ph type="sldImg"/>
          </p:nvPr>
        </p:nvSpPr>
        <p:spPr>
          <a:xfrm>
            <a:off x="3429000" y="2400300"/>
            <a:ext cx="0" cy="0"/>
          </a:xfrm>
          <a:solidFill>
            <a:srgbClr val="FFFFFF"/>
          </a:solidFill>
          <a:ln/>
        </p:spPr>
      </p:sp>
      <p:sp>
        <p:nvSpPr>
          <p:cNvPr id="7680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322226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3B241372-3607-4202-81A1-CEB9E8E7D9A8}" type="slidenum">
              <a:rPr lang="zh-CN" altLang="en-US"/>
              <a:pPr eaLnBrk="1" hangingPunct="1">
                <a:spcBef>
                  <a:spcPct val="0"/>
                </a:spcBef>
              </a:pPr>
              <a:t>23</a:t>
            </a:fld>
            <a:endParaRPr lang="en-US" altLang="zh-CN"/>
          </a:p>
        </p:txBody>
      </p:sp>
      <p:sp>
        <p:nvSpPr>
          <p:cNvPr id="77827" name="Rectangle 2"/>
          <p:cNvSpPr>
            <a:spLocks noGrp="1" noRot="1" noChangeAspect="1" noChangeArrowheads="1" noTextEdit="1"/>
          </p:cNvSpPr>
          <p:nvPr>
            <p:ph type="sldImg"/>
          </p:nvPr>
        </p:nvSpPr>
        <p:spPr>
          <a:xfrm>
            <a:off x="3429000" y="2400300"/>
            <a:ext cx="0" cy="0"/>
          </a:xfrm>
          <a:solidFill>
            <a:srgbClr val="FFFFFF"/>
          </a:solidFill>
          <a:ln/>
        </p:spPr>
      </p:sp>
      <p:sp>
        <p:nvSpPr>
          <p:cNvPr id="7782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4739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907BD5D-726B-41AD-B5C1-D0A314689CBE}" type="slidenum">
              <a:rPr lang="zh-CN" altLang="en-US"/>
              <a:pPr eaLnBrk="1" hangingPunct="1">
                <a:spcBef>
                  <a:spcPct val="0"/>
                </a:spcBef>
              </a:pPr>
              <a:t>24</a:t>
            </a:fld>
            <a:endParaRPr lang="en-US" altLang="zh-CN"/>
          </a:p>
        </p:txBody>
      </p:sp>
      <p:sp>
        <p:nvSpPr>
          <p:cNvPr id="78851" name="Rectangle 2"/>
          <p:cNvSpPr>
            <a:spLocks noGrp="1" noRot="1" noChangeAspect="1" noChangeArrowheads="1" noTextEdit="1"/>
          </p:cNvSpPr>
          <p:nvPr>
            <p:ph type="sldImg"/>
          </p:nvPr>
        </p:nvSpPr>
        <p:spPr>
          <a:xfrm>
            <a:off x="3429000" y="2400300"/>
            <a:ext cx="0" cy="0"/>
          </a:xfrm>
          <a:solidFill>
            <a:srgbClr val="FFFFFF"/>
          </a:solidFill>
          <a:ln/>
        </p:spPr>
      </p:sp>
      <p:sp>
        <p:nvSpPr>
          <p:cNvPr id="7885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926116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B22BF8C-E1F2-48B0-A62B-FFCE9F122A21}" type="slidenum">
              <a:rPr lang="zh-CN" altLang="en-US"/>
              <a:pPr eaLnBrk="1" hangingPunct="1">
                <a:spcBef>
                  <a:spcPct val="0"/>
                </a:spcBef>
              </a:pPr>
              <a:t>25</a:t>
            </a:fld>
            <a:endParaRPr lang="en-US" altLang="zh-CN"/>
          </a:p>
        </p:txBody>
      </p:sp>
      <p:sp>
        <p:nvSpPr>
          <p:cNvPr id="79875" name="Rectangle 2"/>
          <p:cNvSpPr>
            <a:spLocks noGrp="1" noRot="1" noChangeAspect="1" noChangeArrowheads="1" noTextEdit="1"/>
          </p:cNvSpPr>
          <p:nvPr>
            <p:ph type="sldImg"/>
          </p:nvPr>
        </p:nvSpPr>
        <p:spPr>
          <a:xfrm>
            <a:off x="3429000" y="2400300"/>
            <a:ext cx="0" cy="0"/>
          </a:xfrm>
          <a:solidFill>
            <a:srgbClr val="FFFFFF"/>
          </a:solidFill>
          <a:ln/>
        </p:spPr>
      </p:sp>
      <p:sp>
        <p:nvSpPr>
          <p:cNvPr id="7987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511168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621BB33-8BAB-4E04-BA18-00C773A9B4CD}" type="slidenum">
              <a:rPr lang="zh-CN" altLang="en-US"/>
              <a:pPr eaLnBrk="1" hangingPunct="1">
                <a:spcBef>
                  <a:spcPct val="0"/>
                </a:spcBef>
              </a:pPr>
              <a:t>26</a:t>
            </a:fld>
            <a:endParaRPr lang="en-US" altLang="zh-CN"/>
          </a:p>
        </p:txBody>
      </p:sp>
      <p:sp>
        <p:nvSpPr>
          <p:cNvPr id="80899" name="Rectangle 2"/>
          <p:cNvSpPr>
            <a:spLocks noGrp="1" noRot="1" noChangeAspect="1" noChangeArrowheads="1" noTextEdit="1"/>
          </p:cNvSpPr>
          <p:nvPr>
            <p:ph type="sldImg"/>
          </p:nvPr>
        </p:nvSpPr>
        <p:spPr>
          <a:xfrm>
            <a:off x="3429000" y="2400300"/>
            <a:ext cx="0" cy="0"/>
          </a:xfrm>
          <a:solidFill>
            <a:srgbClr val="FFFFFF"/>
          </a:solidFill>
          <a:ln/>
        </p:spPr>
      </p:sp>
      <p:sp>
        <p:nvSpPr>
          <p:cNvPr id="8090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706435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5DF3DEA8-466D-45EE-92ED-45D6BEB16B49}" type="slidenum">
              <a:rPr lang="zh-CN" altLang="en-US"/>
              <a:pPr eaLnBrk="1" hangingPunct="1">
                <a:spcBef>
                  <a:spcPct val="0"/>
                </a:spcBef>
              </a:pPr>
              <a:t>27</a:t>
            </a:fld>
            <a:endParaRPr lang="en-US" altLang="zh-CN"/>
          </a:p>
        </p:txBody>
      </p:sp>
      <p:sp>
        <p:nvSpPr>
          <p:cNvPr id="81923" name="Rectangle 2"/>
          <p:cNvSpPr>
            <a:spLocks noGrp="1" noRot="1" noChangeAspect="1" noChangeArrowheads="1" noTextEdit="1"/>
          </p:cNvSpPr>
          <p:nvPr>
            <p:ph type="sldImg"/>
          </p:nvPr>
        </p:nvSpPr>
        <p:spPr>
          <a:xfrm>
            <a:off x="3429000" y="2400300"/>
            <a:ext cx="0" cy="0"/>
          </a:xfrm>
          <a:solidFill>
            <a:srgbClr val="FFFFFF"/>
          </a:solidFill>
          <a:ln/>
        </p:spPr>
      </p:sp>
      <p:sp>
        <p:nvSpPr>
          <p:cNvPr id="8192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4193390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76CBE9A-0615-40D6-A995-A3AAC1887FAA}" type="slidenum">
              <a:rPr lang="zh-CN" altLang="en-US"/>
              <a:pPr eaLnBrk="1" hangingPunct="1">
                <a:spcBef>
                  <a:spcPct val="0"/>
                </a:spcBef>
              </a:pPr>
              <a:t>28</a:t>
            </a:fld>
            <a:endParaRPr lang="en-US" altLang="zh-CN"/>
          </a:p>
        </p:txBody>
      </p:sp>
      <p:sp>
        <p:nvSpPr>
          <p:cNvPr id="82947" name="Rectangle 2"/>
          <p:cNvSpPr>
            <a:spLocks noGrp="1" noRot="1" noChangeAspect="1" noChangeArrowheads="1" noTextEdit="1"/>
          </p:cNvSpPr>
          <p:nvPr>
            <p:ph type="sldImg"/>
          </p:nvPr>
        </p:nvSpPr>
        <p:spPr>
          <a:xfrm>
            <a:off x="3429000" y="2400300"/>
            <a:ext cx="0" cy="0"/>
          </a:xfrm>
          <a:solidFill>
            <a:srgbClr val="FFFFFF"/>
          </a:solidFill>
          <a:ln/>
        </p:spPr>
      </p:sp>
      <p:sp>
        <p:nvSpPr>
          <p:cNvPr id="829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714961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A6059C4-D0E1-4F39-B6E4-02AF8C59ACB7}" type="slidenum">
              <a:rPr lang="zh-CN" altLang="en-US"/>
              <a:pPr eaLnBrk="1" hangingPunct="1">
                <a:spcBef>
                  <a:spcPct val="0"/>
                </a:spcBef>
              </a:pPr>
              <a:t>29</a:t>
            </a:fld>
            <a:endParaRPr lang="en-US" altLang="zh-CN"/>
          </a:p>
        </p:txBody>
      </p:sp>
      <p:sp>
        <p:nvSpPr>
          <p:cNvPr id="83971" name="Rectangle 2"/>
          <p:cNvSpPr>
            <a:spLocks noGrp="1" noRot="1" noChangeAspect="1" noChangeArrowheads="1" noTextEdit="1"/>
          </p:cNvSpPr>
          <p:nvPr>
            <p:ph type="sldImg"/>
          </p:nvPr>
        </p:nvSpPr>
        <p:spPr>
          <a:xfrm>
            <a:off x="3429000" y="2400300"/>
            <a:ext cx="0" cy="0"/>
          </a:xfrm>
          <a:solidFill>
            <a:srgbClr val="FFFFFF"/>
          </a:solidFill>
          <a:ln/>
        </p:spPr>
      </p:sp>
      <p:sp>
        <p:nvSpPr>
          <p:cNvPr id="8397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39593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A15DDF0-DDAC-4F4A-A1EA-6FF64B4A7D4B}" type="slidenum">
              <a:rPr lang="zh-CN" altLang="en-US"/>
              <a:pPr eaLnBrk="1" hangingPunct="1">
                <a:spcBef>
                  <a:spcPct val="0"/>
                </a:spcBef>
              </a:pPr>
              <a:t>3</a:t>
            </a:fld>
            <a:endParaRPr lang="en-US" altLang="zh-CN"/>
          </a:p>
        </p:txBody>
      </p:sp>
      <p:sp>
        <p:nvSpPr>
          <p:cNvPr id="57347" name="Rectangle 2"/>
          <p:cNvSpPr>
            <a:spLocks noGrp="1" noRot="1" noChangeAspect="1" noChangeArrowheads="1" noTextEdit="1"/>
          </p:cNvSpPr>
          <p:nvPr>
            <p:ph type="sldImg"/>
          </p:nvPr>
        </p:nvSpPr>
        <p:spPr>
          <a:xfrm>
            <a:off x="3429000" y="2400300"/>
            <a:ext cx="0" cy="0"/>
          </a:xfrm>
          <a:solidFill>
            <a:srgbClr val="FFFFFF"/>
          </a:solidFill>
          <a:ln/>
        </p:spPr>
      </p:sp>
      <p:sp>
        <p:nvSpPr>
          <p:cNvPr id="5734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580054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FEE1A20B-14E8-40CB-8FF8-4B9103D4B437}" type="slidenum">
              <a:rPr lang="zh-CN" altLang="en-US"/>
              <a:pPr eaLnBrk="1" hangingPunct="1">
                <a:spcBef>
                  <a:spcPct val="0"/>
                </a:spcBef>
              </a:pPr>
              <a:t>30</a:t>
            </a:fld>
            <a:endParaRPr lang="en-US" altLang="zh-CN"/>
          </a:p>
        </p:txBody>
      </p:sp>
      <p:sp>
        <p:nvSpPr>
          <p:cNvPr id="84995" name="Rectangle 2"/>
          <p:cNvSpPr>
            <a:spLocks noGrp="1" noRot="1" noChangeAspect="1" noChangeArrowheads="1" noTextEdit="1"/>
          </p:cNvSpPr>
          <p:nvPr>
            <p:ph type="sldImg"/>
          </p:nvPr>
        </p:nvSpPr>
        <p:spPr>
          <a:xfrm>
            <a:off x="3429000" y="2400300"/>
            <a:ext cx="0" cy="0"/>
          </a:xfrm>
          <a:solidFill>
            <a:srgbClr val="FFFFFF"/>
          </a:solidFill>
          <a:ln/>
        </p:spPr>
      </p:sp>
      <p:sp>
        <p:nvSpPr>
          <p:cNvPr id="8499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637691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A0D563D-407F-4B48-897F-EDE978CB14B4}" type="slidenum">
              <a:rPr lang="zh-CN" altLang="en-US"/>
              <a:pPr eaLnBrk="1" hangingPunct="1">
                <a:spcBef>
                  <a:spcPct val="0"/>
                </a:spcBef>
              </a:pPr>
              <a:t>31</a:t>
            </a:fld>
            <a:endParaRPr lang="en-US" altLang="zh-CN"/>
          </a:p>
        </p:txBody>
      </p:sp>
      <p:sp>
        <p:nvSpPr>
          <p:cNvPr id="86019" name="Rectangle 2"/>
          <p:cNvSpPr>
            <a:spLocks noGrp="1" noRot="1" noChangeAspect="1" noChangeArrowheads="1" noTextEdit="1"/>
          </p:cNvSpPr>
          <p:nvPr>
            <p:ph type="sldImg"/>
          </p:nvPr>
        </p:nvSpPr>
        <p:spPr>
          <a:xfrm>
            <a:off x="3429000" y="2400300"/>
            <a:ext cx="0" cy="0"/>
          </a:xfrm>
          <a:solidFill>
            <a:srgbClr val="FFFFFF"/>
          </a:solidFill>
          <a:ln/>
        </p:spPr>
      </p:sp>
      <p:sp>
        <p:nvSpPr>
          <p:cNvPr id="8602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632172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EAD230D-7AE5-4661-A947-4EE6129CD05A}" type="slidenum">
              <a:rPr lang="zh-CN" altLang="en-US"/>
              <a:pPr eaLnBrk="1" hangingPunct="1">
                <a:spcBef>
                  <a:spcPct val="0"/>
                </a:spcBef>
              </a:pPr>
              <a:t>32</a:t>
            </a:fld>
            <a:endParaRPr lang="en-US" altLang="zh-CN"/>
          </a:p>
        </p:txBody>
      </p:sp>
      <p:sp>
        <p:nvSpPr>
          <p:cNvPr id="87043" name="Rectangle 2"/>
          <p:cNvSpPr>
            <a:spLocks noGrp="1" noRot="1" noChangeAspect="1" noChangeArrowheads="1" noTextEdit="1"/>
          </p:cNvSpPr>
          <p:nvPr>
            <p:ph type="sldImg"/>
          </p:nvPr>
        </p:nvSpPr>
        <p:spPr>
          <a:xfrm>
            <a:off x="3429000" y="2400300"/>
            <a:ext cx="0" cy="0"/>
          </a:xfrm>
          <a:solidFill>
            <a:srgbClr val="FFFFFF"/>
          </a:solidFill>
          <a:ln/>
        </p:spPr>
      </p:sp>
      <p:sp>
        <p:nvSpPr>
          <p:cNvPr id="8704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432845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33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45649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767435EC-9C47-4EA7-A381-98BC7A6D8A72}" type="slidenum">
              <a:rPr lang="zh-CN" altLang="en-US"/>
              <a:pPr eaLnBrk="1" hangingPunct="1">
                <a:spcBef>
                  <a:spcPct val="0"/>
                </a:spcBef>
              </a:pPr>
              <a:t>34</a:t>
            </a:fld>
            <a:endParaRPr lang="en-US" altLang="zh-CN"/>
          </a:p>
        </p:txBody>
      </p:sp>
      <p:sp>
        <p:nvSpPr>
          <p:cNvPr id="89091" name="Rectangle 2"/>
          <p:cNvSpPr>
            <a:spLocks noGrp="1" noRot="1" noChangeAspect="1" noChangeArrowheads="1" noTextEdit="1"/>
          </p:cNvSpPr>
          <p:nvPr>
            <p:ph type="sldImg"/>
          </p:nvPr>
        </p:nvSpPr>
        <p:spPr>
          <a:xfrm>
            <a:off x="3429000" y="2400300"/>
            <a:ext cx="0" cy="0"/>
          </a:xfrm>
          <a:solidFill>
            <a:srgbClr val="FFFFFF"/>
          </a:solidFill>
          <a:ln/>
        </p:spPr>
      </p:sp>
      <p:sp>
        <p:nvSpPr>
          <p:cNvPr id="890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9216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2225D86D-2339-4DD4-B3A4-1400AC3B5499}" type="slidenum">
              <a:rPr lang="zh-CN" altLang="en-US"/>
              <a:pPr eaLnBrk="1" hangingPunct="1">
                <a:spcBef>
                  <a:spcPct val="0"/>
                </a:spcBef>
              </a:pPr>
              <a:t>35</a:t>
            </a:fld>
            <a:endParaRPr lang="en-US" altLang="zh-CN"/>
          </a:p>
        </p:txBody>
      </p:sp>
      <p:sp>
        <p:nvSpPr>
          <p:cNvPr id="90115" name="Rectangle 2"/>
          <p:cNvSpPr>
            <a:spLocks noGrp="1" noRot="1" noChangeAspect="1" noChangeArrowheads="1" noTextEdit="1"/>
          </p:cNvSpPr>
          <p:nvPr>
            <p:ph type="sldImg"/>
          </p:nvPr>
        </p:nvSpPr>
        <p:spPr>
          <a:xfrm>
            <a:off x="3429000" y="2400300"/>
            <a:ext cx="0" cy="0"/>
          </a:xfrm>
          <a:solidFill>
            <a:srgbClr val="FFFFFF"/>
          </a:solidFill>
          <a:ln/>
        </p:spPr>
      </p:sp>
      <p:sp>
        <p:nvSpPr>
          <p:cNvPr id="9011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684244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C1BDCD4-5EA0-4F5B-BFEF-B01C72F9BB91}" type="slidenum">
              <a:rPr lang="zh-CN" altLang="en-US"/>
              <a:pPr eaLnBrk="1" hangingPunct="1">
                <a:spcBef>
                  <a:spcPct val="0"/>
                </a:spcBef>
              </a:pPr>
              <a:t>36</a:t>
            </a:fld>
            <a:endParaRPr lang="en-US" altLang="zh-CN"/>
          </a:p>
        </p:txBody>
      </p:sp>
      <p:sp>
        <p:nvSpPr>
          <p:cNvPr id="91139" name="Rectangle 2"/>
          <p:cNvSpPr>
            <a:spLocks noGrp="1" noRot="1" noChangeAspect="1" noChangeArrowheads="1" noTextEdit="1"/>
          </p:cNvSpPr>
          <p:nvPr>
            <p:ph type="sldImg"/>
          </p:nvPr>
        </p:nvSpPr>
        <p:spPr>
          <a:xfrm>
            <a:off x="3429000" y="2400300"/>
            <a:ext cx="0" cy="0"/>
          </a:xfrm>
          <a:solidFill>
            <a:srgbClr val="FFFFFF"/>
          </a:solidFill>
          <a:ln/>
        </p:spPr>
      </p:sp>
      <p:sp>
        <p:nvSpPr>
          <p:cNvPr id="9114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104287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9FA1A47B-E5C0-47EB-8106-F1E1D9457E5B}" type="slidenum">
              <a:rPr lang="zh-CN" altLang="en-US"/>
              <a:pPr eaLnBrk="1" hangingPunct="1">
                <a:spcBef>
                  <a:spcPct val="0"/>
                </a:spcBef>
              </a:pPr>
              <a:t>37</a:t>
            </a:fld>
            <a:endParaRPr lang="en-US" altLang="zh-CN"/>
          </a:p>
        </p:txBody>
      </p:sp>
      <p:sp>
        <p:nvSpPr>
          <p:cNvPr id="92163" name="Rectangle 2"/>
          <p:cNvSpPr>
            <a:spLocks noGrp="1" noRot="1" noChangeAspect="1" noChangeArrowheads="1" noTextEdit="1"/>
          </p:cNvSpPr>
          <p:nvPr>
            <p:ph type="sldImg"/>
          </p:nvPr>
        </p:nvSpPr>
        <p:spPr>
          <a:xfrm>
            <a:off x="3429000" y="2400300"/>
            <a:ext cx="0" cy="0"/>
          </a:xfrm>
          <a:solidFill>
            <a:srgbClr val="FFFFFF"/>
          </a:solidFill>
          <a:ln/>
        </p:spPr>
      </p:sp>
      <p:sp>
        <p:nvSpPr>
          <p:cNvPr id="9216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053321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FDFA9BB-02A7-4822-B5D7-05EAC386E356}" type="slidenum">
              <a:rPr lang="zh-CN" altLang="en-US"/>
              <a:pPr eaLnBrk="1" hangingPunct="1">
                <a:spcBef>
                  <a:spcPct val="0"/>
                </a:spcBef>
              </a:pPr>
              <a:t>38</a:t>
            </a:fld>
            <a:endParaRPr lang="en-US" altLang="zh-CN"/>
          </a:p>
        </p:txBody>
      </p:sp>
      <p:sp>
        <p:nvSpPr>
          <p:cNvPr id="93187" name="Rectangle 2"/>
          <p:cNvSpPr>
            <a:spLocks noGrp="1" noRot="1" noChangeAspect="1" noChangeArrowheads="1" noTextEdit="1"/>
          </p:cNvSpPr>
          <p:nvPr>
            <p:ph type="sldImg"/>
          </p:nvPr>
        </p:nvSpPr>
        <p:spPr>
          <a:xfrm>
            <a:off x="3429000" y="2400300"/>
            <a:ext cx="0" cy="0"/>
          </a:xfrm>
          <a:solidFill>
            <a:srgbClr val="FFFFFF"/>
          </a:solidFill>
          <a:ln/>
        </p:spPr>
      </p:sp>
      <p:sp>
        <p:nvSpPr>
          <p:cNvPr id="9318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016705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58AF721-3E78-4B6D-9760-F855C2BDAF79}" type="slidenum">
              <a:rPr lang="zh-CN" altLang="en-US"/>
              <a:pPr eaLnBrk="1" hangingPunct="1">
                <a:spcBef>
                  <a:spcPct val="0"/>
                </a:spcBef>
              </a:pPr>
              <a:t>39</a:t>
            </a:fld>
            <a:endParaRPr lang="en-US" altLang="zh-CN"/>
          </a:p>
        </p:txBody>
      </p:sp>
      <p:sp>
        <p:nvSpPr>
          <p:cNvPr id="94211" name="Rectangle 2"/>
          <p:cNvSpPr>
            <a:spLocks noGrp="1" noRot="1" noChangeAspect="1" noChangeArrowheads="1" noTextEdit="1"/>
          </p:cNvSpPr>
          <p:nvPr>
            <p:ph type="sldImg"/>
          </p:nvPr>
        </p:nvSpPr>
        <p:spPr>
          <a:xfrm>
            <a:off x="3429000" y="2400300"/>
            <a:ext cx="0" cy="0"/>
          </a:xfrm>
          <a:solidFill>
            <a:srgbClr val="FFFFFF"/>
          </a:solidFill>
          <a:ln/>
        </p:spPr>
      </p:sp>
      <p:sp>
        <p:nvSpPr>
          <p:cNvPr id="9421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32687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C7153FF-20A1-4D8E-97C5-837351557D6C}" type="slidenum">
              <a:rPr lang="zh-CN" altLang="en-US"/>
              <a:pPr eaLnBrk="1" hangingPunct="1">
                <a:spcBef>
                  <a:spcPct val="0"/>
                </a:spcBef>
              </a:pPr>
              <a:t>4</a:t>
            </a:fld>
            <a:endParaRPr lang="en-US" altLang="zh-CN"/>
          </a:p>
        </p:txBody>
      </p:sp>
      <p:sp>
        <p:nvSpPr>
          <p:cNvPr id="58371" name="Rectangle 2"/>
          <p:cNvSpPr>
            <a:spLocks noGrp="1" noRot="1" noChangeAspect="1" noChangeArrowheads="1" noTextEdit="1"/>
          </p:cNvSpPr>
          <p:nvPr>
            <p:ph type="sldImg"/>
          </p:nvPr>
        </p:nvSpPr>
        <p:spPr>
          <a:xfrm>
            <a:off x="3429000" y="2400300"/>
            <a:ext cx="0" cy="0"/>
          </a:xfrm>
          <a:solidFill>
            <a:srgbClr val="FFFFFF"/>
          </a:solidFill>
          <a:ln/>
        </p:spPr>
      </p:sp>
      <p:sp>
        <p:nvSpPr>
          <p:cNvPr id="5837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167137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E5B7EEF-24A8-42EF-894E-F357B15C6E4A}" type="slidenum">
              <a:rPr lang="zh-CN" altLang="en-US"/>
              <a:pPr eaLnBrk="1" hangingPunct="1">
                <a:spcBef>
                  <a:spcPct val="0"/>
                </a:spcBef>
              </a:pPr>
              <a:t>40</a:t>
            </a:fld>
            <a:endParaRPr lang="en-US" altLang="zh-CN"/>
          </a:p>
        </p:txBody>
      </p:sp>
      <p:sp>
        <p:nvSpPr>
          <p:cNvPr id="95235" name="Rectangle 2"/>
          <p:cNvSpPr>
            <a:spLocks noGrp="1" noRot="1" noChangeAspect="1" noChangeArrowheads="1" noTextEdit="1"/>
          </p:cNvSpPr>
          <p:nvPr>
            <p:ph type="sldImg"/>
          </p:nvPr>
        </p:nvSpPr>
        <p:spPr>
          <a:xfrm>
            <a:off x="3429000" y="2400300"/>
            <a:ext cx="0" cy="0"/>
          </a:xfrm>
          <a:solidFill>
            <a:srgbClr val="FFFFFF"/>
          </a:solidFill>
          <a:ln/>
        </p:spPr>
      </p:sp>
      <p:sp>
        <p:nvSpPr>
          <p:cNvPr id="9523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203395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B625618-8DC8-4D8F-A1A4-C601FFD60D48}" type="slidenum">
              <a:rPr lang="zh-CN" altLang="en-US"/>
              <a:pPr eaLnBrk="1" hangingPunct="1">
                <a:spcBef>
                  <a:spcPct val="0"/>
                </a:spcBef>
              </a:pPr>
              <a:t>41</a:t>
            </a:fld>
            <a:endParaRPr lang="en-US" altLang="zh-CN"/>
          </a:p>
        </p:txBody>
      </p:sp>
      <p:sp>
        <p:nvSpPr>
          <p:cNvPr id="96259" name="Rectangle 2"/>
          <p:cNvSpPr>
            <a:spLocks noGrp="1" noRot="1" noChangeAspect="1" noChangeArrowheads="1" noTextEdit="1"/>
          </p:cNvSpPr>
          <p:nvPr>
            <p:ph type="sldImg"/>
          </p:nvPr>
        </p:nvSpPr>
        <p:spPr>
          <a:xfrm>
            <a:off x="3429000" y="2400300"/>
            <a:ext cx="0" cy="0"/>
          </a:xfrm>
          <a:solidFill>
            <a:srgbClr val="FFFFFF"/>
          </a:solidFill>
          <a:ln/>
        </p:spPr>
      </p:sp>
      <p:sp>
        <p:nvSpPr>
          <p:cNvPr id="9626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73875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FCC19E1-E45F-42B6-970D-6A85CBD2C40C}" type="slidenum">
              <a:rPr lang="zh-CN" altLang="en-US"/>
              <a:pPr eaLnBrk="1" hangingPunct="1">
                <a:spcBef>
                  <a:spcPct val="0"/>
                </a:spcBef>
              </a:pPr>
              <a:t>42</a:t>
            </a:fld>
            <a:endParaRPr lang="en-US" altLang="zh-CN"/>
          </a:p>
        </p:txBody>
      </p:sp>
      <p:sp>
        <p:nvSpPr>
          <p:cNvPr id="97283" name="Rectangle 2"/>
          <p:cNvSpPr>
            <a:spLocks noGrp="1" noRot="1" noChangeAspect="1" noChangeArrowheads="1" noTextEdit="1"/>
          </p:cNvSpPr>
          <p:nvPr>
            <p:ph type="sldImg"/>
          </p:nvPr>
        </p:nvSpPr>
        <p:spPr>
          <a:xfrm>
            <a:off x="3429000" y="2400300"/>
            <a:ext cx="0" cy="0"/>
          </a:xfrm>
          <a:solidFill>
            <a:srgbClr val="FFFFFF"/>
          </a:solidFill>
          <a:ln/>
        </p:spPr>
      </p:sp>
      <p:sp>
        <p:nvSpPr>
          <p:cNvPr id="9728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463380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F5C7C92-A847-4B16-B6DA-B7512E239525}" type="slidenum">
              <a:rPr lang="zh-CN" altLang="en-US"/>
              <a:pPr eaLnBrk="1" hangingPunct="1">
                <a:spcBef>
                  <a:spcPct val="0"/>
                </a:spcBef>
              </a:pPr>
              <a:t>43</a:t>
            </a:fld>
            <a:endParaRPr lang="en-US" altLang="zh-CN"/>
          </a:p>
        </p:txBody>
      </p:sp>
      <p:sp>
        <p:nvSpPr>
          <p:cNvPr id="98307" name="Rectangle 2"/>
          <p:cNvSpPr>
            <a:spLocks noGrp="1" noRot="1" noChangeAspect="1" noChangeArrowheads="1" noTextEdit="1"/>
          </p:cNvSpPr>
          <p:nvPr>
            <p:ph type="sldImg"/>
          </p:nvPr>
        </p:nvSpPr>
        <p:spPr>
          <a:xfrm>
            <a:off x="3429000" y="2400300"/>
            <a:ext cx="0" cy="0"/>
          </a:xfrm>
          <a:solidFill>
            <a:srgbClr val="FFFFFF"/>
          </a:solidFill>
          <a:ln/>
        </p:spPr>
      </p:sp>
      <p:sp>
        <p:nvSpPr>
          <p:cNvPr id="9830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099807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A87C597F-B496-4690-839A-8C96896939D5}" type="slidenum">
              <a:rPr lang="zh-CN" altLang="en-US"/>
              <a:pPr eaLnBrk="1" hangingPunct="1">
                <a:spcBef>
                  <a:spcPct val="0"/>
                </a:spcBef>
              </a:pPr>
              <a:t>44</a:t>
            </a:fld>
            <a:endParaRPr lang="en-US" altLang="zh-CN"/>
          </a:p>
        </p:txBody>
      </p:sp>
      <p:sp>
        <p:nvSpPr>
          <p:cNvPr id="99331" name="Rectangle 2"/>
          <p:cNvSpPr>
            <a:spLocks noGrp="1" noRot="1" noChangeAspect="1" noChangeArrowheads="1" noTextEdit="1"/>
          </p:cNvSpPr>
          <p:nvPr>
            <p:ph type="sldImg"/>
          </p:nvPr>
        </p:nvSpPr>
        <p:spPr>
          <a:xfrm>
            <a:off x="3429000" y="2400300"/>
            <a:ext cx="0" cy="0"/>
          </a:xfrm>
          <a:solidFill>
            <a:srgbClr val="FFFFFF"/>
          </a:solidFill>
          <a:ln/>
        </p:spPr>
      </p:sp>
      <p:sp>
        <p:nvSpPr>
          <p:cNvPr id="9933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08648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30FE389-064E-40DC-AC1B-81EC4B957EA2}" type="slidenum">
              <a:rPr lang="zh-CN" altLang="en-US"/>
              <a:pPr eaLnBrk="1" hangingPunct="1">
                <a:spcBef>
                  <a:spcPct val="0"/>
                </a:spcBef>
              </a:pPr>
              <a:t>45</a:t>
            </a:fld>
            <a:endParaRPr lang="en-US" altLang="zh-CN"/>
          </a:p>
        </p:txBody>
      </p:sp>
      <p:sp>
        <p:nvSpPr>
          <p:cNvPr id="100355" name="Rectangle 2"/>
          <p:cNvSpPr>
            <a:spLocks noGrp="1" noRot="1" noChangeAspect="1" noChangeArrowheads="1" noTextEdit="1"/>
          </p:cNvSpPr>
          <p:nvPr>
            <p:ph type="sldImg"/>
          </p:nvPr>
        </p:nvSpPr>
        <p:spPr>
          <a:xfrm>
            <a:off x="3429000" y="2400300"/>
            <a:ext cx="0" cy="0"/>
          </a:xfrm>
          <a:solidFill>
            <a:srgbClr val="FFFFFF"/>
          </a:solidFill>
          <a:ln/>
        </p:spPr>
      </p:sp>
      <p:sp>
        <p:nvSpPr>
          <p:cNvPr id="10035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704828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4EB23CD3-05E5-4113-83BF-9F23F0EEBC3D}" type="slidenum">
              <a:rPr lang="zh-CN" altLang="en-US"/>
              <a:pPr eaLnBrk="1" hangingPunct="1">
                <a:spcBef>
                  <a:spcPct val="0"/>
                </a:spcBef>
              </a:pPr>
              <a:t>46</a:t>
            </a:fld>
            <a:endParaRPr lang="en-US" altLang="zh-CN"/>
          </a:p>
        </p:txBody>
      </p:sp>
      <p:sp>
        <p:nvSpPr>
          <p:cNvPr id="101379" name="Rectangle 2"/>
          <p:cNvSpPr>
            <a:spLocks noGrp="1" noRot="1" noChangeAspect="1" noChangeArrowheads="1" noTextEdit="1"/>
          </p:cNvSpPr>
          <p:nvPr>
            <p:ph type="sldImg"/>
          </p:nvPr>
        </p:nvSpPr>
        <p:spPr>
          <a:xfrm>
            <a:off x="3429000" y="2400300"/>
            <a:ext cx="0" cy="0"/>
          </a:xfrm>
          <a:solidFill>
            <a:srgbClr val="FFFFFF"/>
          </a:solidFill>
          <a:ln/>
        </p:spPr>
      </p:sp>
      <p:sp>
        <p:nvSpPr>
          <p:cNvPr id="10138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653677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0E9CB7CC-4046-4F20-A9AF-D3E20940E06B}" type="slidenum">
              <a:rPr lang="zh-CN" altLang="en-US"/>
              <a:pPr eaLnBrk="1" hangingPunct="1">
                <a:spcBef>
                  <a:spcPct val="0"/>
                </a:spcBef>
              </a:pPr>
              <a:t>47</a:t>
            </a:fld>
            <a:endParaRPr lang="en-US" altLang="zh-CN"/>
          </a:p>
        </p:txBody>
      </p:sp>
      <p:sp>
        <p:nvSpPr>
          <p:cNvPr id="102403" name="Rectangle 2"/>
          <p:cNvSpPr>
            <a:spLocks noGrp="1" noRot="1" noChangeAspect="1" noChangeArrowheads="1" noTextEdit="1"/>
          </p:cNvSpPr>
          <p:nvPr>
            <p:ph type="sldImg"/>
          </p:nvPr>
        </p:nvSpPr>
        <p:spPr>
          <a:xfrm>
            <a:off x="3429000" y="2400300"/>
            <a:ext cx="0" cy="0"/>
          </a:xfrm>
          <a:solidFill>
            <a:srgbClr val="FFFFFF"/>
          </a:solidFill>
          <a:ln/>
        </p:spPr>
      </p:sp>
      <p:sp>
        <p:nvSpPr>
          <p:cNvPr id="10240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090027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DAAD509C-1EB5-4B3D-9440-5DDA27B2B124}" type="slidenum">
              <a:rPr lang="zh-CN" altLang="en-US"/>
              <a:pPr eaLnBrk="1" hangingPunct="1">
                <a:spcBef>
                  <a:spcPct val="0"/>
                </a:spcBef>
              </a:pPr>
              <a:t>48</a:t>
            </a:fld>
            <a:endParaRPr lang="en-US" altLang="zh-CN"/>
          </a:p>
        </p:txBody>
      </p:sp>
      <p:sp>
        <p:nvSpPr>
          <p:cNvPr id="103427" name="Rectangle 2"/>
          <p:cNvSpPr>
            <a:spLocks noGrp="1" noRot="1" noChangeAspect="1" noChangeArrowheads="1" noTextEdit="1"/>
          </p:cNvSpPr>
          <p:nvPr>
            <p:ph type="sldImg"/>
          </p:nvPr>
        </p:nvSpPr>
        <p:spPr>
          <a:xfrm>
            <a:off x="3429000" y="2400300"/>
            <a:ext cx="0" cy="0"/>
          </a:xfrm>
          <a:solidFill>
            <a:srgbClr val="FFFFFF"/>
          </a:solidFill>
          <a:ln/>
        </p:spPr>
      </p:sp>
      <p:sp>
        <p:nvSpPr>
          <p:cNvPr id="10342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800780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BB684E52-0302-4D8A-B645-1F2AE0A0EE7B}" type="slidenum">
              <a:rPr lang="zh-CN" altLang="en-US"/>
              <a:pPr eaLnBrk="1" hangingPunct="1">
                <a:spcBef>
                  <a:spcPct val="0"/>
                </a:spcBef>
              </a:pPr>
              <a:t>49</a:t>
            </a:fld>
            <a:endParaRPr lang="en-US" altLang="zh-CN"/>
          </a:p>
        </p:txBody>
      </p:sp>
      <p:sp>
        <p:nvSpPr>
          <p:cNvPr id="104451" name="Rectangle 2"/>
          <p:cNvSpPr>
            <a:spLocks noGrp="1" noRot="1" noChangeAspect="1" noChangeArrowheads="1" noTextEdit="1"/>
          </p:cNvSpPr>
          <p:nvPr>
            <p:ph type="sldImg"/>
          </p:nvPr>
        </p:nvSpPr>
        <p:spPr>
          <a:xfrm>
            <a:off x="3429000" y="2400300"/>
            <a:ext cx="0" cy="0"/>
          </a:xfrm>
          <a:solidFill>
            <a:srgbClr val="FFFFFF"/>
          </a:solidFill>
          <a:ln/>
        </p:spPr>
      </p:sp>
      <p:sp>
        <p:nvSpPr>
          <p:cNvPr id="10445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1428908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07E53310-089A-4504-A51F-CE59E1A6C7D1}" type="slidenum">
              <a:rPr lang="zh-CN" altLang="en-US"/>
              <a:pPr eaLnBrk="1" hangingPunct="1">
                <a:spcBef>
                  <a:spcPct val="0"/>
                </a:spcBef>
              </a:pPr>
              <a:t>5</a:t>
            </a:fld>
            <a:endParaRPr lang="en-US" altLang="zh-CN"/>
          </a:p>
        </p:txBody>
      </p:sp>
      <p:sp>
        <p:nvSpPr>
          <p:cNvPr id="59395" name="Rectangle 2"/>
          <p:cNvSpPr>
            <a:spLocks noGrp="1" noRot="1" noChangeAspect="1" noChangeArrowheads="1" noTextEdit="1"/>
          </p:cNvSpPr>
          <p:nvPr>
            <p:ph type="sldImg"/>
          </p:nvPr>
        </p:nvSpPr>
        <p:spPr>
          <a:xfrm>
            <a:off x="3429000" y="2400300"/>
            <a:ext cx="0" cy="0"/>
          </a:xfrm>
          <a:solidFill>
            <a:srgbClr val="FFFFFF"/>
          </a:solidFill>
          <a:ln/>
        </p:spPr>
      </p:sp>
      <p:sp>
        <p:nvSpPr>
          <p:cNvPr id="5939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885511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96BF702-8E35-4823-8D15-339A5260CC80}" type="slidenum">
              <a:rPr lang="zh-CN" altLang="en-US"/>
              <a:pPr eaLnBrk="1" hangingPunct="1">
                <a:spcBef>
                  <a:spcPct val="0"/>
                </a:spcBef>
              </a:pPr>
              <a:t>50</a:t>
            </a:fld>
            <a:endParaRPr lang="en-US" altLang="zh-CN"/>
          </a:p>
        </p:txBody>
      </p:sp>
      <p:sp>
        <p:nvSpPr>
          <p:cNvPr id="105475" name="Rectangle 2"/>
          <p:cNvSpPr>
            <a:spLocks noGrp="1" noRot="1" noChangeAspect="1" noChangeArrowheads="1" noTextEdit="1"/>
          </p:cNvSpPr>
          <p:nvPr>
            <p:ph type="sldImg"/>
          </p:nvPr>
        </p:nvSpPr>
        <p:spPr>
          <a:xfrm>
            <a:off x="3429000" y="2400300"/>
            <a:ext cx="0" cy="0"/>
          </a:xfrm>
          <a:solidFill>
            <a:srgbClr val="FFFFFF"/>
          </a:solidFill>
          <a:ln/>
        </p:spPr>
      </p:sp>
      <p:sp>
        <p:nvSpPr>
          <p:cNvPr id="105476"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2427039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2090443-5028-4174-80F3-91E42DEB3CDC}" type="slidenum">
              <a:rPr lang="zh-CN" altLang="en-US"/>
              <a:pPr eaLnBrk="1" hangingPunct="1">
                <a:spcBef>
                  <a:spcPct val="0"/>
                </a:spcBef>
              </a:pPr>
              <a:t>51</a:t>
            </a:fld>
            <a:endParaRPr lang="en-US" altLang="zh-CN"/>
          </a:p>
        </p:txBody>
      </p:sp>
      <p:sp>
        <p:nvSpPr>
          <p:cNvPr id="106499" name="Rectangle 2"/>
          <p:cNvSpPr>
            <a:spLocks noGrp="1" noRot="1" noChangeAspect="1" noChangeArrowheads="1" noTextEdit="1"/>
          </p:cNvSpPr>
          <p:nvPr>
            <p:ph type="sldImg"/>
          </p:nvPr>
        </p:nvSpPr>
        <p:spPr>
          <a:xfrm>
            <a:off x="3429000" y="2400300"/>
            <a:ext cx="0" cy="0"/>
          </a:xfrm>
          <a:solidFill>
            <a:srgbClr val="FFFFFF"/>
          </a:solidFill>
          <a:ln/>
        </p:spPr>
      </p:sp>
      <p:sp>
        <p:nvSpPr>
          <p:cNvPr id="106500"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948297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52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4751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62967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753035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25752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65144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748047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718507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幻灯片图像占位符 1"/>
          <p:cNvSpPr>
            <a:spLocks noGrp="1" noRot="1" noChangeAspect="1" noTextEdit="1"/>
          </p:cNvSpPr>
          <p:nvPr>
            <p:ph type="sldImg"/>
          </p:nvPr>
        </p:nvSpPr>
        <p:spPr>
          <a:ln/>
        </p:spPr>
      </p:sp>
      <p:sp>
        <p:nvSpPr>
          <p:cNvPr id="994307" name="备注占位符 2"/>
          <p:cNvSpPr>
            <a:spLocks noGrp="1"/>
          </p:cNvSpPr>
          <p:nvPr>
            <p:ph type="body" idx="1"/>
          </p:nvPr>
        </p:nvSpPr>
        <p:spPr/>
        <p:txBody>
          <a:bodyPr/>
          <a:lstStyle/>
          <a:p>
            <a:pPr defTabSz="1217613">
              <a:spcBef>
                <a:spcPct val="0"/>
              </a:spcBef>
            </a:pPr>
            <a:endParaRPr lang="zh-CN" altLang="en-US"/>
          </a:p>
        </p:txBody>
      </p:sp>
      <p:sp>
        <p:nvSpPr>
          <p:cNvPr id="994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18F9667-007F-4A34-A926-B7E0CEF465BB}" type="slidenum">
              <a:rPr lang="zh-CN" altLang="en-US" sz="1200">
                <a:latin typeface="Calibri" pitchFamily="34" charset="0"/>
                <a:ea typeface="微软雅黑" pitchFamily="34" charset="-122"/>
              </a:rPr>
              <a:pPr algn="r" eaLnBrk="1" hangingPunct="1"/>
              <a:t>59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695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250907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60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8C42F1DD-E1F3-48D8-80AA-2F632557A3F8}" type="slidenum">
              <a:rPr lang="zh-CN" altLang="en-US"/>
              <a:pPr eaLnBrk="1" hangingPunct="1">
                <a:spcBef>
                  <a:spcPct val="0"/>
                </a:spcBef>
              </a:pPr>
              <a:t>7</a:t>
            </a:fld>
            <a:endParaRPr lang="en-US" altLang="zh-CN"/>
          </a:p>
        </p:txBody>
      </p:sp>
      <p:sp>
        <p:nvSpPr>
          <p:cNvPr id="61443" name="Rectangle 2"/>
          <p:cNvSpPr>
            <a:spLocks noGrp="1" noRot="1" noChangeAspect="1" noChangeArrowheads="1" noTextEdit="1"/>
          </p:cNvSpPr>
          <p:nvPr>
            <p:ph type="sldImg"/>
          </p:nvPr>
        </p:nvSpPr>
        <p:spPr>
          <a:xfrm>
            <a:off x="3429000" y="2400300"/>
            <a:ext cx="0" cy="0"/>
          </a:xfrm>
          <a:solidFill>
            <a:srgbClr val="FFFFFF"/>
          </a:solidFill>
          <a:ln/>
        </p:spPr>
      </p:sp>
      <p:sp>
        <p:nvSpPr>
          <p:cNvPr id="61444"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09012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714A6B0-348C-40D9-A8C9-92B7D6097D0F}" type="slidenum">
              <a:rPr lang="zh-CN" altLang="en-US"/>
              <a:pPr eaLnBrk="1" hangingPunct="1">
                <a:spcBef>
                  <a:spcPct val="0"/>
                </a:spcBef>
              </a:pPr>
              <a:t>8</a:t>
            </a:fld>
            <a:endParaRPr lang="en-US" altLang="zh-CN"/>
          </a:p>
        </p:txBody>
      </p:sp>
      <p:sp>
        <p:nvSpPr>
          <p:cNvPr id="62467" name="Rectangle 2"/>
          <p:cNvSpPr>
            <a:spLocks noGrp="1" noRot="1" noChangeAspect="1" noChangeArrowheads="1" noTextEdit="1"/>
          </p:cNvSpPr>
          <p:nvPr>
            <p:ph type="sldImg"/>
          </p:nvPr>
        </p:nvSpPr>
        <p:spPr>
          <a:xfrm>
            <a:off x="3429000" y="2400300"/>
            <a:ext cx="0" cy="0"/>
          </a:xfrm>
          <a:solidFill>
            <a:srgbClr val="FFFFFF"/>
          </a:solidFill>
          <a:ln/>
        </p:spPr>
      </p:sp>
      <p:sp>
        <p:nvSpPr>
          <p:cNvPr id="62468"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71936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D331E3B-DBBC-430F-8C2C-899BC86BE0FA}" type="slidenum">
              <a:rPr lang="zh-CN" altLang="en-US"/>
              <a:pPr eaLnBrk="1" hangingPunct="1">
                <a:spcBef>
                  <a:spcPct val="0"/>
                </a:spcBef>
              </a:pPr>
              <a:t>9</a:t>
            </a:fld>
            <a:endParaRPr lang="en-US" altLang="zh-CN"/>
          </a:p>
        </p:txBody>
      </p:sp>
      <p:sp>
        <p:nvSpPr>
          <p:cNvPr id="63491" name="Rectangle 2"/>
          <p:cNvSpPr>
            <a:spLocks noGrp="1" noRot="1" noChangeAspect="1" noChangeArrowheads="1" noTextEdit="1"/>
          </p:cNvSpPr>
          <p:nvPr>
            <p:ph type="sldImg"/>
          </p:nvPr>
        </p:nvSpPr>
        <p:spPr>
          <a:xfrm>
            <a:off x="3429000" y="2400300"/>
            <a:ext cx="0" cy="0"/>
          </a:xfrm>
          <a:solidFill>
            <a:srgbClr val="FFFFFF"/>
          </a:solidFill>
          <a:ln/>
        </p:spPr>
      </p:sp>
      <p:sp>
        <p:nvSpPr>
          <p:cNvPr id="63492" name="Rectangle 3"/>
          <p:cNvSpPr>
            <a:spLocks noGrp="1" noChangeArrowheads="1"/>
          </p:cNvSpPr>
          <p:nvPr>
            <p:ph type="body" idx="1"/>
          </p:nvPr>
        </p:nvSpPr>
        <p:spPr>
          <a:xfrm>
            <a:off x="914400" y="6262688"/>
            <a:ext cx="1403350" cy="274637"/>
          </a:xfrm>
          <a:solidFill>
            <a:srgbClr val="FFFFFF"/>
          </a:solidFill>
          <a:ln>
            <a:solidFill>
              <a:srgbClr val="000000"/>
            </a:solidFill>
            <a:miter lim="800000"/>
            <a:headEnd/>
            <a:tailEnd/>
          </a:ln>
        </p:spPr>
        <p:txBody>
          <a:bodyPr/>
          <a:lstStyle/>
          <a:p>
            <a:endParaRPr lang="zh-CN" altLang="en-US" smtClean="0"/>
          </a:p>
        </p:txBody>
      </p:sp>
    </p:spTree>
    <p:extLst>
      <p:ext uri="{BB962C8B-B14F-4D97-AF65-F5344CB8AC3E}">
        <p14:creationId xmlns:p14="http://schemas.microsoft.com/office/powerpoint/2010/main" val="390039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hyperlink" Target="http://c.biancheng.net/ref/tan.html" TargetMode="External"/><Relationship Id="rId5" Type="http://schemas.openxmlformats.org/officeDocument/2006/relationships/hyperlink" Target="http://c.biancheng.net/cplus/" TargetMode="Externa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hyperlink" Target="http://c.biancheng.net/c/80/" TargetMode="Externa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626567" y="1496258"/>
            <a:ext cx="5722484"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b="1" dirty="0" smtClean="0">
              <a:latin typeface="华文楷体" panose="02010600040101010101" pitchFamily="2" charset="-122"/>
              <a:ea typeface="华文楷体" panose="02010600040101010101" pitchFamily="2" charset="-122"/>
            </a:endParaRPr>
          </a:p>
          <a:p>
            <a:r>
              <a:rPr lang="zh-CN" altLang="en-US" sz="5400" b="1" dirty="0" smtClean="0">
                <a:solidFill>
                  <a:schemeClr val="bg1"/>
                </a:solidFill>
                <a:latin typeface="华文楷体" panose="02010600040101010101" pitchFamily="2" charset="-122"/>
                <a:ea typeface="华文楷体" panose="02010600040101010101" pitchFamily="2" charset="-122"/>
              </a:rPr>
              <a:t>异常处理</a:t>
            </a:r>
            <a:endParaRPr lang="zh-CN" altLang="en-US" sz="5400" b="1" dirty="0">
              <a:solidFill>
                <a:schemeClr val="bg1"/>
              </a:solidFill>
              <a:latin typeface="华文楷体" panose="02010600040101010101" pitchFamily="2" charset="-122"/>
              <a:ea typeface="华文楷体" panose="02010600040101010101" pitchFamily="2" charset="-122"/>
            </a:endParaRPr>
          </a:p>
        </p:txBody>
      </p:sp>
      <p:sp>
        <p:nvSpPr>
          <p:cNvPr id="117" name="TextBox 12">
            <a:extLst>
              <a:ext uri="{FF2B5EF4-FFF2-40B4-BE49-F238E27FC236}">
                <a16:creationId xmlns:a16="http://schemas.microsoft.com/office/drawing/2014/main" id="{479E23A7-7B83-4AF3-8795-3B16207A7272}"/>
              </a:ext>
            </a:extLst>
          </p:cNvPr>
          <p:cNvSpPr txBox="1"/>
          <p:nvPr/>
        </p:nvSpPr>
        <p:spPr>
          <a:xfrm>
            <a:off x="516048" y="189434"/>
            <a:ext cx="2779101" cy="1200329"/>
          </a:xfrm>
          <a:prstGeom prst="rect">
            <a:avLst/>
          </a:prstGeom>
          <a:noFill/>
        </p:spPr>
        <p:txBody>
          <a:bodyPr wrap="square" rtlCol="0">
            <a:spAutoFit/>
          </a:bodyPr>
          <a:lstStyle/>
          <a:p>
            <a:r>
              <a:rPr lang="en-US" altLang="zh-CN" sz="7200" spc="-300" dirty="0" smtClean="0">
                <a:solidFill>
                  <a:schemeClr val="bg1"/>
                </a:solidFill>
                <a:latin typeface="华文楷体" panose="02010600040101010101" pitchFamily="2" charset="-122"/>
                <a:ea typeface="华文楷体" panose="02010600040101010101" pitchFamily="2" charset="-122"/>
              </a:rPr>
              <a:t>2021</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4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7785" y="1629152"/>
            <a:ext cx="11826013"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gn="just">
              <a:lnSpc>
                <a:spcPct val="150000"/>
              </a:lnSpc>
              <a:spcBef>
                <a:spcPts val="0"/>
              </a:spcBef>
              <a:buNone/>
              <a:defRPr/>
            </a:pPr>
            <a:r>
              <a:rPr lang="zh-CN" altLang="en-US" sz="2801" b="0" kern="0" dirty="0" smtClean="0"/>
              <a:t>       </a:t>
            </a:r>
            <a:r>
              <a:rPr lang="zh-CN" altLang="en-US" sz="2801" b="0" kern="0" dirty="0"/>
              <a:t>④如果匹配的</a:t>
            </a:r>
            <a:r>
              <a:rPr lang="en-US" altLang="zh-CN" sz="2801" b="0" kern="0" dirty="0">
                <a:solidFill>
                  <a:srgbClr val="FF0000"/>
                </a:solidFill>
              </a:rPr>
              <a:t>catch</a:t>
            </a:r>
            <a:r>
              <a:rPr lang="zh-CN" altLang="en-US" sz="2801" b="0" kern="0" dirty="0"/>
              <a:t>处理器未找到，则</a:t>
            </a:r>
            <a:r>
              <a:rPr lang="en-US" altLang="zh-CN" sz="2801" b="0" kern="0" dirty="0">
                <a:solidFill>
                  <a:srgbClr val="CC0000"/>
                </a:solidFill>
              </a:rPr>
              <a:t>terminate()</a:t>
            </a:r>
            <a:r>
              <a:rPr lang="zh-CN" altLang="en-US" sz="2801" b="0" kern="0" dirty="0">
                <a:solidFill>
                  <a:srgbClr val="CC0000"/>
                </a:solidFill>
              </a:rPr>
              <a:t>将被自动调用</a:t>
            </a:r>
            <a:r>
              <a:rPr lang="zh-CN" altLang="en-US" sz="2801" b="0" kern="0" dirty="0"/>
              <a:t>，该函数的默认功能是调用</a:t>
            </a:r>
            <a:r>
              <a:rPr lang="en-US" altLang="zh-CN" sz="2801" b="0" kern="0" dirty="0"/>
              <a:t>abort</a:t>
            </a:r>
            <a:r>
              <a:rPr lang="zh-CN" altLang="en-US" sz="2801" b="0" kern="0" dirty="0"/>
              <a:t>终止程序。</a:t>
            </a:r>
          </a:p>
          <a:p>
            <a:pPr marL="0">
              <a:lnSpc>
                <a:spcPct val="150000"/>
              </a:lnSpc>
              <a:spcBef>
                <a:spcPts val="0"/>
              </a:spcBef>
              <a:buFont typeface="Wingdings" pitchFamily="2" charset="2"/>
              <a:buNone/>
              <a:defRPr/>
            </a:pPr>
            <a:r>
              <a:rPr lang="zh-CN" altLang="en-US" sz="2801" b="0" kern="0" dirty="0"/>
              <a:t>       ⑤如果找到了一个匹配的</a:t>
            </a:r>
            <a:r>
              <a:rPr lang="en-US" altLang="zh-CN" sz="2801" b="0" kern="0" dirty="0"/>
              <a:t>catch</a:t>
            </a:r>
            <a:r>
              <a:rPr lang="zh-CN" altLang="en-US" sz="2801" b="0" kern="0" dirty="0"/>
              <a:t>处理程序，且它通过值进行捕获，则其形参通过拷贝异常对象进行初始化。在形参被初始化之后，“</a:t>
            </a:r>
            <a:r>
              <a:rPr lang="zh-CN" altLang="en-US" sz="2801" b="0" kern="0" dirty="0">
                <a:solidFill>
                  <a:srgbClr val="CC0000"/>
                </a:solidFill>
              </a:rPr>
              <a:t>展开栈</a:t>
            </a:r>
            <a:r>
              <a:rPr lang="zh-CN" altLang="en-US" sz="2801" b="0" kern="0" dirty="0"/>
              <a:t>”的过程开始。这包括对那些在与</a:t>
            </a:r>
            <a:r>
              <a:rPr lang="en-US" altLang="zh-CN" sz="2801" b="0" kern="0" dirty="0"/>
              <a:t>catch</a:t>
            </a:r>
            <a:r>
              <a:rPr lang="zh-CN" altLang="en-US" sz="2801" b="0" kern="0" dirty="0"/>
              <a:t>处理器相对应的</a:t>
            </a:r>
            <a:r>
              <a:rPr lang="en-US" altLang="zh-CN" sz="2801" b="0" kern="0" dirty="0"/>
              <a:t>try</a:t>
            </a:r>
            <a:r>
              <a:rPr lang="zh-CN" altLang="en-US" sz="2801" b="0" kern="0" dirty="0"/>
              <a:t>块开始和异常丢弃地点之间创建的（但尚未析构的）所有</a:t>
            </a:r>
            <a:r>
              <a:rPr lang="zh-CN" altLang="en-US" sz="2801" b="0" kern="0" dirty="0">
                <a:solidFill>
                  <a:srgbClr val="CC0000"/>
                </a:solidFill>
              </a:rPr>
              <a:t>局部对象的析构</a:t>
            </a:r>
            <a:r>
              <a:rPr lang="zh-CN" altLang="en-US" sz="2801" b="0" kern="0" dirty="0"/>
              <a:t>。 </a:t>
            </a:r>
          </a:p>
          <a:p>
            <a:pPr>
              <a:lnSpc>
                <a:spcPct val="90000"/>
              </a:lnSpc>
              <a:defRPr/>
            </a:pPr>
            <a:endParaRPr lang="en-US" altLang="zh-CN" sz="2801" kern="0" dirty="0"/>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1" y="27385"/>
            <a:ext cx="5296507"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2. </a:t>
            </a:r>
            <a:r>
              <a:rPr lang="zh-CN" altLang="en-US" sz="3200" kern="0" dirty="0" smtClean="0">
                <a:solidFill>
                  <a:schemeClr val="bg1"/>
                </a:solidFill>
              </a:rPr>
              <a:t>异常处理的执行过程</a:t>
            </a:r>
            <a:r>
              <a:rPr lang="en-US" altLang="zh-CN" sz="3200" kern="0" dirty="0" smtClean="0">
                <a:solidFill>
                  <a:schemeClr val="bg1"/>
                </a:solidFill>
              </a:rPr>
              <a:t>2/2</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61400101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05600" y="997970"/>
            <a:ext cx="11613256" cy="56001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801" b="0" kern="0" dirty="0">
                <a:solidFill>
                  <a:srgbClr val="FF0000"/>
                </a:solidFill>
              </a:rPr>
              <a:t>try</a:t>
            </a:r>
            <a:r>
              <a:rPr lang="zh-CN" altLang="en-US" sz="2801" b="0" kern="0" dirty="0"/>
              <a:t>块的重要性</a:t>
            </a:r>
          </a:p>
          <a:p>
            <a:pPr marL="169862" indent="-457200">
              <a:lnSpc>
                <a:spcPct val="150000"/>
              </a:lnSpc>
              <a:spcBef>
                <a:spcPts val="0"/>
              </a:spcBef>
              <a:buFont typeface="Wingdings" panose="05000000000000000000" pitchFamily="2" charset="2"/>
              <a:buChar char="Ø"/>
              <a:defRPr/>
            </a:pPr>
            <a:r>
              <a:rPr lang="en-US" altLang="zh-CN" sz="3001" b="0" kern="0" dirty="0" smtClean="0">
                <a:solidFill>
                  <a:srgbClr val="FF0000"/>
                </a:solidFill>
              </a:rPr>
              <a:t>try</a:t>
            </a:r>
            <a:r>
              <a:rPr lang="zh-CN" altLang="en-US" sz="3001" b="0" kern="0" dirty="0"/>
              <a:t>块包含了异常出现的语句。异常出现时，</a:t>
            </a:r>
            <a:r>
              <a:rPr lang="en-US" altLang="zh-CN" sz="3001" b="0" kern="0" dirty="0">
                <a:solidFill>
                  <a:srgbClr val="FF0000"/>
                </a:solidFill>
              </a:rPr>
              <a:t>try</a:t>
            </a:r>
            <a:r>
              <a:rPr lang="zh-CN" altLang="en-US" sz="3001" b="0" kern="0" dirty="0"/>
              <a:t>块提示编译器到哪里去查找</a:t>
            </a:r>
            <a:r>
              <a:rPr lang="en-US" altLang="zh-CN" sz="3001" b="0" kern="0" dirty="0"/>
              <a:t>catch</a:t>
            </a:r>
            <a:r>
              <a:rPr lang="zh-CN" altLang="en-US" sz="3001" b="0" kern="0" dirty="0"/>
              <a:t>块</a:t>
            </a:r>
            <a:r>
              <a:rPr lang="en-US" altLang="zh-CN" sz="3001" b="0" kern="0" dirty="0"/>
              <a:t>;</a:t>
            </a:r>
            <a:endParaRPr lang="zh-CN" altLang="en-US" sz="3001" b="0" kern="0" dirty="0"/>
          </a:p>
          <a:p>
            <a:pPr marL="169862" indent="-457200">
              <a:lnSpc>
                <a:spcPct val="150000"/>
              </a:lnSpc>
              <a:spcBef>
                <a:spcPts val="0"/>
              </a:spcBef>
              <a:buFont typeface="Wingdings" panose="05000000000000000000" pitchFamily="2" charset="2"/>
              <a:buChar char="Ø"/>
              <a:defRPr/>
            </a:pPr>
            <a:r>
              <a:rPr lang="zh-CN" altLang="en-US" sz="3001" b="0" kern="0" dirty="0" smtClean="0"/>
              <a:t>异常</a:t>
            </a:r>
            <a:r>
              <a:rPr lang="zh-CN" altLang="en-US" sz="3001" b="0" kern="0" dirty="0"/>
              <a:t>未出现时，几乎没有额外的运行成本。（异常的成本取决于编译器）</a:t>
            </a:r>
          </a:p>
          <a:p>
            <a:pPr marL="0">
              <a:lnSpc>
                <a:spcPct val="150000"/>
              </a:lnSpc>
              <a:spcBef>
                <a:spcPts val="0"/>
              </a:spcBef>
              <a:defRPr/>
            </a:pPr>
            <a:r>
              <a:rPr lang="en-US" altLang="zh-CN" sz="2801" b="0" kern="0" dirty="0">
                <a:solidFill>
                  <a:srgbClr val="FF0000"/>
                </a:solidFill>
              </a:rPr>
              <a:t>throw</a:t>
            </a:r>
            <a:r>
              <a:rPr lang="zh-CN" altLang="en-US" sz="2801" b="0" kern="0" dirty="0"/>
              <a:t>块的重要性</a:t>
            </a:r>
          </a:p>
          <a:p>
            <a:pPr marL="0">
              <a:lnSpc>
                <a:spcPct val="150000"/>
              </a:lnSpc>
              <a:spcBef>
                <a:spcPts val="0"/>
              </a:spcBef>
              <a:buFont typeface="Wingdings" pitchFamily="2" charset="2"/>
              <a:buNone/>
              <a:defRPr/>
            </a:pPr>
            <a:r>
              <a:rPr lang="zh-CN" altLang="en-US" sz="3001" b="0" kern="0" dirty="0"/>
              <a:t>   </a:t>
            </a:r>
            <a:r>
              <a:rPr lang="zh-CN" altLang="en-US" sz="3001" b="0" kern="0" dirty="0" smtClean="0"/>
              <a:t>异常</a:t>
            </a:r>
            <a:r>
              <a:rPr lang="zh-CN" altLang="en-US" sz="3001" b="0" kern="0" dirty="0"/>
              <a:t>出现时，发出一个对象。（编译器初始化一个</a:t>
            </a:r>
            <a:r>
              <a:rPr lang="en-US" altLang="zh-CN" sz="3001" b="0" kern="0" dirty="0">
                <a:solidFill>
                  <a:srgbClr val="FF0000"/>
                </a:solidFill>
              </a:rPr>
              <a:t>throw</a:t>
            </a:r>
            <a:r>
              <a:rPr lang="zh-CN" altLang="en-US" sz="3001" b="0" kern="0" dirty="0"/>
              <a:t>操作数的</a:t>
            </a:r>
            <a:r>
              <a:rPr lang="zh-CN" altLang="en-US" sz="3001" b="0" kern="0" dirty="0">
                <a:solidFill>
                  <a:srgbClr val="CC0000"/>
                </a:solidFill>
              </a:rPr>
              <a:t>静态类型的临时对象</a:t>
            </a:r>
            <a:r>
              <a:rPr lang="zh-CN" altLang="en-US" sz="3001" b="0" kern="0" dirty="0"/>
              <a:t>。）</a:t>
            </a:r>
          </a:p>
          <a:p>
            <a:pPr>
              <a:defRPr/>
            </a:pPr>
            <a:endParaRPr lang="en-US" altLang="zh-CN" sz="2801" kern="0" dirty="0"/>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2. </a:t>
            </a:r>
            <a:r>
              <a:rPr lang="zh-CN" altLang="en-US" sz="3200" kern="0" dirty="0" smtClean="0">
                <a:solidFill>
                  <a:schemeClr val="bg1"/>
                </a:solidFill>
              </a:rPr>
              <a:t>异常处理的执行过程</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28956005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16952" y="1413570"/>
            <a:ext cx="11911353"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801" b="0" kern="0" dirty="0"/>
              <a:t>编译器处理说明</a:t>
            </a:r>
          </a:p>
          <a:p>
            <a:pPr marL="1025524" lvl="2" indent="-457200">
              <a:lnSpc>
                <a:spcPct val="150000"/>
              </a:lnSpc>
              <a:spcBef>
                <a:spcPts val="0"/>
              </a:spcBef>
              <a:buFont typeface="Wingdings" panose="05000000000000000000" pitchFamily="2" charset="2"/>
              <a:buChar char="Ø"/>
              <a:defRPr/>
            </a:pPr>
            <a:r>
              <a:rPr lang="zh-CN" altLang="en-US" sz="2801" b="0" kern="0" dirty="0" smtClean="0"/>
              <a:t>编译器</a:t>
            </a:r>
            <a:r>
              <a:rPr lang="zh-CN" altLang="en-US" sz="2801" b="0" kern="0" dirty="0"/>
              <a:t>能够处理抛掷某种类型对象的异常，在更高执行上下文中寻找一个</a:t>
            </a:r>
            <a:r>
              <a:rPr lang="en-US" altLang="zh-CN" sz="2801" b="0" kern="0" dirty="0">
                <a:solidFill>
                  <a:srgbClr val="FF0000"/>
                </a:solidFill>
              </a:rPr>
              <a:t>catch</a:t>
            </a:r>
            <a:r>
              <a:rPr lang="zh-CN" altLang="en-US" sz="2801" b="0" kern="0" dirty="0"/>
              <a:t>语句（或一个能处理任何类型异常的</a:t>
            </a:r>
            <a:r>
              <a:rPr lang="en-US" altLang="zh-CN" sz="2801" b="0" kern="0" dirty="0">
                <a:solidFill>
                  <a:srgbClr val="FF0000"/>
                </a:solidFill>
              </a:rPr>
              <a:t>catch</a:t>
            </a:r>
            <a:r>
              <a:rPr lang="zh-CN" altLang="en-US" sz="2801" b="0" kern="0" dirty="0"/>
              <a:t>处理程序）。</a:t>
            </a:r>
          </a:p>
          <a:p>
            <a:pPr marL="1025524" lvl="2" indent="-457200">
              <a:lnSpc>
                <a:spcPct val="150000"/>
              </a:lnSpc>
              <a:spcBef>
                <a:spcPts val="0"/>
              </a:spcBef>
              <a:buFont typeface="Wingdings" panose="05000000000000000000" pitchFamily="2" charset="2"/>
              <a:buChar char="Ø"/>
              <a:defRPr/>
            </a:pPr>
            <a:r>
              <a:rPr lang="en-US" altLang="zh-CN" sz="2801" b="0" kern="0" dirty="0" smtClean="0">
                <a:solidFill>
                  <a:srgbClr val="FF0000"/>
                </a:solidFill>
              </a:rPr>
              <a:t>catch</a:t>
            </a:r>
            <a:r>
              <a:rPr lang="zh-CN" altLang="en-US" sz="2801" b="0" kern="0" dirty="0"/>
              <a:t>处理程序按其在</a:t>
            </a:r>
            <a:r>
              <a:rPr lang="en-US" altLang="zh-CN" sz="2801" b="0" kern="0" dirty="0">
                <a:solidFill>
                  <a:srgbClr val="FF0000"/>
                </a:solidFill>
              </a:rPr>
              <a:t>try</a:t>
            </a:r>
            <a:r>
              <a:rPr lang="zh-CN" altLang="en-US" sz="2801" b="0" kern="0" dirty="0"/>
              <a:t>块后出现的顺序被检查。如果没有找到合适的处理程序，则继续检查下一个外层动态封闭的</a:t>
            </a:r>
            <a:r>
              <a:rPr lang="en-US" altLang="zh-CN" sz="2801" b="0" kern="0" dirty="0">
                <a:solidFill>
                  <a:srgbClr val="FF0000"/>
                </a:solidFill>
              </a:rPr>
              <a:t>try</a:t>
            </a:r>
            <a:r>
              <a:rPr lang="zh-CN" altLang="en-US" sz="2801" b="0" kern="0" dirty="0"/>
              <a:t>块。此处理继续下去，直到最外层的封闭</a:t>
            </a:r>
            <a:r>
              <a:rPr lang="en-US" altLang="zh-CN" sz="2801" b="0" kern="0" dirty="0">
                <a:solidFill>
                  <a:srgbClr val="FF0000"/>
                </a:solidFill>
              </a:rPr>
              <a:t>try</a:t>
            </a:r>
            <a:r>
              <a:rPr lang="zh-CN" altLang="en-US" sz="2801" b="0" kern="0" dirty="0"/>
              <a:t>块被检查完。</a:t>
            </a: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2. </a:t>
            </a:r>
            <a:r>
              <a:rPr lang="zh-CN" altLang="en-US" sz="3200" kern="0" dirty="0" smtClean="0">
                <a:solidFill>
                  <a:schemeClr val="bg1"/>
                </a:solidFill>
              </a:rPr>
              <a:t>异常处理的执行过程</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921712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1. </a:t>
            </a:r>
            <a:r>
              <a:rPr lang="zh-CN" altLang="en-US" sz="3200" kern="0" dirty="0" smtClean="0">
                <a:solidFill>
                  <a:schemeClr val="bg1"/>
                </a:solidFill>
              </a:rPr>
              <a:t>异常处理示例</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7" name="Rectangle 5"/>
          <p:cNvSpPr txBox="1">
            <a:spLocks noChangeArrowheads="1"/>
          </p:cNvSpPr>
          <p:nvPr/>
        </p:nvSpPr>
        <p:spPr bwMode="auto">
          <a:xfrm>
            <a:off x="410543" y="765498"/>
            <a:ext cx="11449271" cy="5904656"/>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 </a:t>
            </a:r>
            <a:r>
              <a:rPr lang="en-US" altLang="zh-CN" sz="2400" dirty="0" smtClean="0">
                <a:effectLst>
                  <a:outerShdw blurRad="38100" dist="38100" dir="2700000" algn="tl">
                    <a:srgbClr val="C0C0C0"/>
                  </a:outerShdw>
                </a:effectLst>
                <a:latin typeface="宋体" pitchFamily="2" charset="-122"/>
                <a:ea typeface="宋体" pitchFamily="2" charset="-122"/>
              </a:rPr>
              <a:t>#</a:t>
            </a:r>
            <a:r>
              <a:rPr lang="en-US" altLang="zh-CN" sz="2400" dirty="0">
                <a:effectLst>
                  <a:outerShdw blurRad="38100" dist="38100" dir="2700000" algn="tl">
                    <a:srgbClr val="C0C0C0"/>
                  </a:outerShdw>
                </a:effectLst>
                <a:latin typeface="宋体" pitchFamily="2" charset="-122"/>
                <a:ea typeface="宋体" pitchFamily="2" charset="-122"/>
              </a:rPr>
              <a:t>include &lt;</a:t>
            </a:r>
            <a:r>
              <a:rPr lang="en-US" altLang="zh-CN" sz="2400" dirty="0" err="1">
                <a:effectLst>
                  <a:outerShdw blurRad="38100" dist="38100" dir="2700000" algn="tl">
                    <a:srgbClr val="C0C0C0"/>
                  </a:outerShdw>
                </a:effectLst>
                <a:latin typeface="宋体" pitchFamily="2" charset="-122"/>
                <a:ea typeface="宋体" pitchFamily="2" charset="-122"/>
              </a:rPr>
              <a:t>iostream.h</a:t>
            </a:r>
            <a:r>
              <a:rPr lang="en-US" altLang="zh-CN" sz="2400" dirty="0">
                <a:effectLst>
                  <a:outerShdw blurRad="38100" dist="38100" dir="2700000" algn="tl">
                    <a:srgbClr val="C0C0C0"/>
                  </a:outerShdw>
                </a:effectLst>
                <a:latin typeface="宋体" pitchFamily="2" charset="-122"/>
                <a:ea typeface="宋体" pitchFamily="2" charset="-122"/>
              </a:rPr>
              <a:t>&gt;</a:t>
            </a:r>
          </a:p>
          <a:p>
            <a:pPr>
              <a:lnSpc>
                <a:spcPct val="80000"/>
              </a:lnSpc>
              <a:buFont typeface="Wingdings" pitchFamily="2" charset="2"/>
              <a:buNone/>
              <a:defRPr/>
            </a:pPr>
            <a:r>
              <a:rPr lang="en-US" altLang="zh-CN" sz="2400" dirty="0" err="1">
                <a:effectLst>
                  <a:outerShdw blurRad="38100" dist="38100" dir="2700000" algn="tl">
                    <a:srgbClr val="C0C0C0"/>
                  </a:outerShdw>
                </a:effectLst>
                <a:latin typeface="宋体" pitchFamily="2" charset="-122"/>
                <a:ea typeface="宋体" pitchFamily="2" charset="-122"/>
              </a:rPr>
              <a:t>int</a:t>
            </a: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Div</a:t>
            </a:r>
            <a:r>
              <a:rPr lang="en-US" altLang="zh-CN" sz="2400" dirty="0">
                <a:effectLst>
                  <a:outerShdw blurRad="38100" dist="38100" dir="2700000" algn="tl">
                    <a:srgbClr val="C0C0C0"/>
                  </a:outerShdw>
                </a:effectLst>
                <a:latin typeface="宋体" pitchFamily="2" charset="-122"/>
                <a:ea typeface="宋体" pitchFamily="2" charset="-122"/>
              </a:rPr>
              <a:t>(</a:t>
            </a:r>
            <a:r>
              <a:rPr lang="en-US" altLang="zh-CN" sz="2400" dirty="0" err="1">
                <a:effectLst>
                  <a:outerShdw blurRad="38100" dist="38100" dir="2700000" algn="tl">
                    <a:srgbClr val="C0C0C0"/>
                  </a:outerShdw>
                </a:effectLst>
                <a:latin typeface="宋体" pitchFamily="2" charset="-122"/>
                <a:ea typeface="宋体" pitchFamily="2" charset="-122"/>
              </a:rPr>
              <a:t>int</a:t>
            </a: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x,int</a:t>
            </a:r>
            <a:r>
              <a:rPr lang="en-US" altLang="zh-CN" sz="2400" dirty="0">
                <a:effectLst>
                  <a:outerShdw blurRad="38100" dist="38100" dir="2700000" algn="tl">
                    <a:srgbClr val="C0C0C0"/>
                  </a:outerShdw>
                </a:effectLst>
                <a:latin typeface="宋体" pitchFamily="2" charset="-122"/>
                <a:ea typeface="宋体" pitchFamily="2" charset="-122"/>
              </a:rPr>
              <a:t> y); </a:t>
            </a:r>
            <a:r>
              <a:rPr lang="en-US" altLang="zh-CN" sz="2400" dirty="0">
                <a:solidFill>
                  <a:srgbClr val="008000"/>
                </a:solidFill>
                <a:effectLst>
                  <a:outerShdw blurRad="38100" dist="38100" dir="2700000" algn="tl">
                    <a:srgbClr val="C0C0C0"/>
                  </a:outerShdw>
                </a:effectLst>
                <a:latin typeface="宋体" pitchFamily="2" charset="-122"/>
                <a:ea typeface="宋体" pitchFamily="2" charset="-122"/>
              </a:rPr>
              <a:t>// </a:t>
            </a:r>
            <a:r>
              <a:rPr lang="zh-CN" altLang="en-US" sz="2400" dirty="0">
                <a:solidFill>
                  <a:srgbClr val="008000"/>
                </a:solidFill>
                <a:effectLst>
                  <a:outerShdw blurRad="38100" dist="38100" dir="2700000" algn="tl">
                    <a:srgbClr val="C0C0C0"/>
                  </a:outerShdw>
                </a:effectLst>
                <a:latin typeface="宋体" pitchFamily="2" charset="-122"/>
                <a:ea typeface="宋体" pitchFamily="2" charset="-122"/>
              </a:rPr>
              <a:t>整数除法函数原型声明</a:t>
            </a:r>
            <a:endParaRPr lang="zh-CN" altLang="en-US" sz="2400" dirty="0">
              <a:effectLst>
                <a:outerShdw blurRad="38100" dist="38100" dir="2700000" algn="tl">
                  <a:srgbClr val="C0C0C0"/>
                </a:outerShdw>
              </a:effectLst>
              <a:latin typeface="宋体" pitchFamily="2" charset="-122"/>
              <a:ea typeface="宋体" pitchFamily="2" charset="-122"/>
            </a:endParaRPr>
          </a:p>
          <a:p>
            <a:pPr>
              <a:lnSpc>
                <a:spcPct val="8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void main()</a:t>
            </a:r>
          </a:p>
          <a:p>
            <a:pPr>
              <a:lnSpc>
                <a:spcPct val="8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400" dirty="0">
                <a:solidFill>
                  <a:srgbClr val="008000"/>
                </a:solidFill>
                <a:effectLst>
                  <a:outerShdw blurRad="38100" dist="38100" dir="2700000" algn="tl">
                    <a:srgbClr val="C0C0C0"/>
                  </a:outerShdw>
                </a:effectLst>
                <a:latin typeface="宋体" pitchFamily="2" charset="-122"/>
                <a:ea typeface="宋体" pitchFamily="2" charset="-122"/>
              </a:rPr>
              <a:t>由于除法运算有可能出现除零异常，因此放在</a:t>
            </a:r>
            <a:r>
              <a:rPr lang="en-US" altLang="zh-CN" sz="2400" dirty="0">
                <a:solidFill>
                  <a:srgbClr val="008000"/>
                </a:solidFill>
                <a:effectLst>
                  <a:outerShdw blurRad="38100" dist="38100" dir="2700000" algn="tl">
                    <a:srgbClr val="C0C0C0"/>
                  </a:outerShdw>
                </a:effectLst>
                <a:latin typeface="宋体" pitchFamily="2" charset="-122"/>
                <a:ea typeface="宋体" pitchFamily="2" charset="-122"/>
              </a:rPr>
              <a:t>try</a:t>
            </a:r>
            <a:r>
              <a:rPr lang="zh-CN" altLang="en-US" sz="2400" dirty="0">
                <a:solidFill>
                  <a:srgbClr val="008000"/>
                </a:solidFill>
                <a:effectLst>
                  <a:outerShdw blurRad="38100" dist="38100" dir="2700000" algn="tl">
                    <a:srgbClr val="C0C0C0"/>
                  </a:outerShdw>
                </a:effectLst>
                <a:latin typeface="宋体" pitchFamily="2" charset="-122"/>
                <a:ea typeface="宋体" pitchFamily="2" charset="-122"/>
              </a:rPr>
              <a:t>块中</a:t>
            </a:r>
          </a:p>
          <a:p>
            <a:pPr algn="just">
              <a:lnSpc>
                <a:spcPct val="120000"/>
              </a:lnSpc>
              <a:buFont typeface="Wingdings" pitchFamily="2" charset="2"/>
              <a:buNone/>
              <a:defRPr/>
            </a:pPr>
            <a:r>
              <a:rPr lang="zh-CN" altLang="en-US" sz="2400" dirty="0">
                <a:effectLst>
                  <a:outerShdw blurRad="38100" dist="38100" dir="2700000" algn="tl">
                    <a:srgbClr val="C0C0C0"/>
                  </a:outerShdw>
                </a:effectLst>
                <a:latin typeface="宋体" pitchFamily="2" charset="-122"/>
                <a:ea typeface="宋体" pitchFamily="2" charset="-122"/>
              </a:rPr>
              <a:t>    </a:t>
            </a:r>
            <a:r>
              <a:rPr lang="en-US" altLang="zh-CN" sz="2400" dirty="0">
                <a:effectLst>
                  <a:outerShdw blurRad="38100" dist="38100" dir="2700000" algn="tl">
                    <a:srgbClr val="C0C0C0"/>
                  </a:outerShdw>
                </a:effectLst>
                <a:latin typeface="宋体" pitchFamily="2" charset="-122"/>
                <a:ea typeface="宋体" pitchFamily="2" charset="-122"/>
              </a:rPr>
              <a:t>try  {</a:t>
            </a: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cout</a:t>
            </a:r>
            <a:r>
              <a:rPr lang="en-US" altLang="zh-CN" sz="2400" dirty="0">
                <a:effectLst>
                  <a:outerShdw blurRad="38100" dist="38100" dir="2700000" algn="tl">
                    <a:srgbClr val="C0C0C0"/>
                  </a:outerShdw>
                </a:effectLst>
                <a:latin typeface="宋体" pitchFamily="2" charset="-122"/>
                <a:ea typeface="宋体" pitchFamily="2" charset="-122"/>
              </a:rPr>
              <a:t>&lt;&lt;"5/2="&lt;&lt;</a:t>
            </a:r>
            <a:r>
              <a:rPr lang="en-US" altLang="zh-CN" sz="2400" dirty="0" err="1">
                <a:effectLst>
                  <a:outerShdw blurRad="38100" dist="38100" dir="2700000" algn="tl">
                    <a:srgbClr val="C0C0C0"/>
                  </a:outerShdw>
                </a:effectLst>
                <a:latin typeface="宋体" pitchFamily="2" charset="-122"/>
                <a:ea typeface="宋体" pitchFamily="2" charset="-122"/>
              </a:rPr>
              <a:t>Div</a:t>
            </a:r>
            <a:r>
              <a:rPr lang="en-US" altLang="zh-CN" sz="2400" dirty="0">
                <a:effectLst>
                  <a:outerShdw blurRad="38100" dist="38100" dir="2700000" algn="tl">
                    <a:srgbClr val="C0C0C0"/>
                  </a:outerShdw>
                </a:effectLst>
                <a:latin typeface="宋体" pitchFamily="2" charset="-122"/>
                <a:ea typeface="宋体" pitchFamily="2" charset="-122"/>
              </a:rPr>
              <a:t>(5,2)&lt;&lt;</a:t>
            </a:r>
            <a:r>
              <a:rPr lang="en-US" altLang="zh-CN" sz="2400" dirty="0" err="1">
                <a:effectLst>
                  <a:outerShdw blurRad="38100" dist="38100" dir="2700000" algn="tl">
                    <a:srgbClr val="C0C0C0"/>
                  </a:outerShdw>
                </a:effectLst>
                <a:latin typeface="宋体" pitchFamily="2" charset="-122"/>
                <a:ea typeface="宋体" pitchFamily="2" charset="-122"/>
              </a:rPr>
              <a:t>endl</a:t>
            </a:r>
            <a:r>
              <a:rPr lang="en-US" altLang="zh-CN" sz="2400" dirty="0">
                <a:effectLst>
                  <a:outerShdw blurRad="38100" dist="38100" dir="2700000" algn="tl">
                    <a:srgbClr val="C0C0C0"/>
                  </a:outerShdw>
                </a:effectLst>
                <a:latin typeface="宋体" pitchFamily="2" charset="-122"/>
                <a:ea typeface="宋体" pitchFamily="2" charset="-122"/>
              </a:rPr>
              <a:t>;</a:t>
            </a: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cout</a:t>
            </a:r>
            <a:r>
              <a:rPr lang="en-US" altLang="zh-CN" sz="2400" dirty="0">
                <a:effectLst>
                  <a:outerShdw blurRad="38100" dist="38100" dir="2700000" algn="tl">
                    <a:srgbClr val="C0C0C0"/>
                  </a:outerShdw>
                </a:effectLst>
                <a:latin typeface="宋体" pitchFamily="2" charset="-122"/>
                <a:ea typeface="宋体" pitchFamily="2" charset="-122"/>
              </a:rPr>
              <a:t>&lt;&lt;"8/0="&lt;&lt;</a:t>
            </a:r>
            <a:r>
              <a:rPr lang="en-US" altLang="zh-CN" sz="2400" dirty="0" err="1">
                <a:effectLst>
                  <a:outerShdw blurRad="38100" dist="38100" dir="2700000" algn="tl">
                    <a:srgbClr val="C0C0C0"/>
                  </a:outerShdw>
                </a:effectLst>
                <a:latin typeface="宋体" pitchFamily="2" charset="-122"/>
                <a:ea typeface="宋体" pitchFamily="2" charset="-122"/>
              </a:rPr>
              <a:t>Div</a:t>
            </a:r>
            <a:r>
              <a:rPr lang="en-US" altLang="zh-CN" sz="2400" dirty="0">
                <a:effectLst>
                  <a:outerShdw blurRad="38100" dist="38100" dir="2700000" algn="tl">
                    <a:srgbClr val="C0C0C0"/>
                  </a:outerShdw>
                </a:effectLst>
                <a:latin typeface="宋体" pitchFamily="2" charset="-122"/>
                <a:ea typeface="宋体" pitchFamily="2" charset="-122"/>
              </a:rPr>
              <a:t>(8,0)&lt;&lt;</a:t>
            </a:r>
            <a:r>
              <a:rPr lang="en-US" altLang="zh-CN" sz="2400" dirty="0" err="1">
                <a:effectLst>
                  <a:outerShdw blurRad="38100" dist="38100" dir="2700000" algn="tl">
                    <a:srgbClr val="C0C0C0"/>
                  </a:outerShdw>
                </a:effectLst>
                <a:latin typeface="宋体" pitchFamily="2" charset="-122"/>
                <a:ea typeface="宋体" pitchFamily="2" charset="-122"/>
              </a:rPr>
              <a:t>endl</a:t>
            </a:r>
            <a:r>
              <a:rPr lang="en-US" altLang="zh-CN" sz="2400" dirty="0">
                <a:effectLst>
                  <a:outerShdw blurRad="38100" dist="38100" dir="2700000" algn="tl">
                    <a:srgbClr val="C0C0C0"/>
                  </a:outerShdw>
                </a:effectLst>
                <a:latin typeface="宋体" pitchFamily="2" charset="-122"/>
                <a:ea typeface="宋体" pitchFamily="2" charset="-122"/>
              </a:rPr>
              <a:t>;</a:t>
            </a: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cout</a:t>
            </a:r>
            <a:r>
              <a:rPr lang="en-US" altLang="zh-CN" sz="2400" dirty="0">
                <a:effectLst>
                  <a:outerShdw blurRad="38100" dist="38100" dir="2700000" algn="tl">
                    <a:srgbClr val="C0C0C0"/>
                  </a:outerShdw>
                </a:effectLst>
                <a:latin typeface="宋体" pitchFamily="2" charset="-122"/>
                <a:ea typeface="宋体" pitchFamily="2" charset="-122"/>
              </a:rPr>
              <a:t>&lt;&lt;"7/1="&lt;&lt;</a:t>
            </a:r>
            <a:r>
              <a:rPr lang="en-US" altLang="zh-CN" sz="2400" dirty="0" err="1">
                <a:effectLst>
                  <a:outerShdw blurRad="38100" dist="38100" dir="2700000" algn="tl">
                    <a:srgbClr val="C0C0C0"/>
                  </a:outerShdw>
                </a:effectLst>
                <a:latin typeface="宋体" pitchFamily="2" charset="-122"/>
                <a:ea typeface="宋体" pitchFamily="2" charset="-122"/>
              </a:rPr>
              <a:t>Div</a:t>
            </a:r>
            <a:r>
              <a:rPr lang="en-US" altLang="zh-CN" sz="2400" dirty="0">
                <a:effectLst>
                  <a:outerShdw blurRad="38100" dist="38100" dir="2700000" algn="tl">
                    <a:srgbClr val="C0C0C0"/>
                  </a:outerShdw>
                </a:effectLst>
                <a:latin typeface="宋体" pitchFamily="2" charset="-122"/>
                <a:ea typeface="宋体" pitchFamily="2" charset="-122"/>
              </a:rPr>
              <a:t>(7,1)&lt;&lt;</a:t>
            </a:r>
            <a:r>
              <a:rPr lang="en-US" altLang="zh-CN" sz="2400" dirty="0" err="1">
                <a:effectLst>
                  <a:outerShdw blurRad="38100" dist="38100" dir="2700000" algn="tl">
                    <a:srgbClr val="C0C0C0"/>
                  </a:outerShdw>
                </a:effectLst>
                <a:latin typeface="宋体" pitchFamily="2" charset="-122"/>
                <a:ea typeface="宋体" pitchFamily="2" charset="-122"/>
              </a:rPr>
              <a:t>endl</a:t>
            </a:r>
            <a:r>
              <a:rPr lang="en-US" altLang="zh-CN" sz="2400" dirty="0">
                <a:effectLst>
                  <a:outerShdw blurRad="38100" dist="38100" dir="2700000" algn="tl">
                    <a:srgbClr val="C0C0C0"/>
                  </a:outerShdw>
                </a:effectLst>
                <a:latin typeface="宋体" pitchFamily="2" charset="-122"/>
                <a:ea typeface="宋体" pitchFamily="2" charset="-122"/>
              </a:rPr>
              <a:t>;   </a:t>
            </a:r>
            <a:endParaRPr lang="en-US" altLang="zh-CN" sz="2400" dirty="0" smtClean="0">
              <a:effectLst>
                <a:outerShdw blurRad="38100" dist="38100" dir="2700000" algn="tl">
                  <a:srgbClr val="C0C0C0"/>
                </a:outerShdw>
              </a:effectLst>
              <a:latin typeface="宋体" pitchFamily="2" charset="-122"/>
              <a:ea typeface="宋体" pitchFamily="2" charset="-122"/>
            </a:endParaRP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smtClean="0">
                <a:effectLst>
                  <a:outerShdw blurRad="38100" dist="38100" dir="2700000" algn="tl">
                    <a:srgbClr val="C0C0C0"/>
                  </a:outerShdw>
                </a:effectLst>
                <a:latin typeface="宋体" pitchFamily="2" charset="-122"/>
                <a:ea typeface="宋体" pitchFamily="2" charset="-122"/>
              </a:rPr>
              <a:t>        }        </a:t>
            </a:r>
            <a:endParaRPr lang="en-US" altLang="zh-CN" sz="2400" dirty="0">
              <a:effectLst>
                <a:outerShdw blurRad="38100" dist="38100" dir="2700000" algn="tl">
                  <a:srgbClr val="C0C0C0"/>
                </a:outerShdw>
              </a:effectLst>
              <a:latin typeface="宋体" pitchFamily="2" charset="-122"/>
              <a:ea typeface="宋体" pitchFamily="2" charset="-122"/>
            </a:endParaRP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catch(</a:t>
            </a:r>
            <a:r>
              <a:rPr lang="en-US" altLang="zh-CN" sz="2400" dirty="0" err="1">
                <a:effectLst>
                  <a:outerShdw blurRad="38100" dist="38100" dir="2700000" algn="tl">
                    <a:srgbClr val="C0C0C0"/>
                  </a:outerShdw>
                </a:effectLst>
                <a:latin typeface="宋体" pitchFamily="2" charset="-122"/>
                <a:ea typeface="宋体" pitchFamily="2" charset="-122"/>
              </a:rPr>
              <a:t>int</a:t>
            </a: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400" dirty="0">
                <a:solidFill>
                  <a:srgbClr val="008000"/>
                </a:solidFill>
                <a:effectLst>
                  <a:outerShdw blurRad="38100" dist="38100" dir="2700000" algn="tl">
                    <a:srgbClr val="C0C0C0"/>
                  </a:outerShdw>
                </a:effectLst>
                <a:latin typeface="宋体" pitchFamily="2" charset="-122"/>
                <a:ea typeface="宋体" pitchFamily="2" charset="-122"/>
              </a:rPr>
              <a:t>捕获整数异常</a:t>
            </a:r>
          </a:p>
          <a:p>
            <a:pPr algn="just">
              <a:lnSpc>
                <a:spcPct val="120000"/>
              </a:lnSpc>
              <a:buFont typeface="Wingdings" pitchFamily="2" charset="2"/>
              <a:buNone/>
              <a:defRPr/>
            </a:pPr>
            <a:r>
              <a:rPr lang="zh-CN" altLang="en-US" sz="2400" dirty="0">
                <a:effectLst>
                  <a:outerShdw blurRad="38100" dist="38100" dir="2700000" algn="tl">
                    <a:srgbClr val="C0C0C0"/>
                  </a:outerShdw>
                </a:effectLst>
                <a:latin typeface="宋体" pitchFamily="2" charset="-122"/>
                <a:ea typeface="宋体" pitchFamily="2" charset="-122"/>
              </a:rPr>
              <a:t>	      </a:t>
            </a: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cout</a:t>
            </a:r>
            <a:r>
              <a:rPr lang="en-US" altLang="zh-CN" sz="2400" dirty="0">
                <a:effectLst>
                  <a:outerShdw blurRad="38100" dist="38100" dir="2700000" algn="tl">
                    <a:srgbClr val="C0C0C0"/>
                  </a:outerShdw>
                </a:effectLst>
                <a:latin typeface="宋体" pitchFamily="2" charset="-122"/>
                <a:ea typeface="宋体" pitchFamily="2" charset="-122"/>
              </a:rPr>
              <a:t>&lt;&lt;"exception of dividing zero."&lt;&lt;</a:t>
            </a:r>
            <a:r>
              <a:rPr lang="en-US" altLang="zh-CN" sz="2400" dirty="0" err="1">
                <a:effectLst>
                  <a:outerShdw blurRad="38100" dist="38100" dir="2700000" algn="tl">
                    <a:srgbClr val="C0C0C0"/>
                  </a:outerShdw>
                </a:effectLst>
                <a:latin typeface="宋体" pitchFamily="2" charset="-122"/>
                <a:ea typeface="宋体" pitchFamily="2" charset="-122"/>
              </a:rPr>
              <a:t>endl</a:t>
            </a:r>
            <a:r>
              <a:rPr lang="en-US" altLang="zh-CN" sz="2400" dirty="0">
                <a:effectLst>
                  <a:outerShdw blurRad="38100" dist="38100" dir="2700000" algn="tl">
                    <a:srgbClr val="C0C0C0"/>
                  </a:outerShdw>
                </a:effectLst>
                <a:latin typeface="宋体" pitchFamily="2" charset="-122"/>
                <a:ea typeface="宋体" pitchFamily="2" charset="-122"/>
              </a:rPr>
              <a:t>; }</a:t>
            </a: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r>
              <a:rPr lang="en-US" altLang="zh-CN" sz="2400" dirty="0" err="1">
                <a:effectLst>
                  <a:outerShdw blurRad="38100" dist="38100" dir="2700000" algn="tl">
                    <a:srgbClr val="C0C0C0"/>
                  </a:outerShdw>
                </a:effectLst>
                <a:latin typeface="宋体" pitchFamily="2" charset="-122"/>
                <a:ea typeface="宋体" pitchFamily="2" charset="-122"/>
              </a:rPr>
              <a:t>cout</a:t>
            </a:r>
            <a:r>
              <a:rPr lang="en-US" altLang="zh-CN" sz="2400" dirty="0">
                <a:effectLst>
                  <a:outerShdw blurRad="38100" dist="38100" dir="2700000" algn="tl">
                    <a:srgbClr val="C0C0C0"/>
                  </a:outerShdw>
                </a:effectLst>
                <a:latin typeface="宋体" pitchFamily="2" charset="-122"/>
                <a:ea typeface="宋体" pitchFamily="2" charset="-122"/>
              </a:rPr>
              <a:t>&lt;&lt;"that is ok."&lt;&lt;</a:t>
            </a:r>
            <a:r>
              <a:rPr lang="en-US" altLang="zh-CN" sz="2400" dirty="0" err="1">
                <a:effectLst>
                  <a:outerShdw blurRad="38100" dist="38100" dir="2700000" algn="tl">
                    <a:srgbClr val="C0C0C0"/>
                  </a:outerShdw>
                </a:effectLst>
                <a:latin typeface="宋体" pitchFamily="2" charset="-122"/>
                <a:ea typeface="宋体" pitchFamily="2" charset="-122"/>
              </a:rPr>
              <a:t>endl</a:t>
            </a:r>
            <a:r>
              <a:rPr lang="en-US" altLang="zh-CN" sz="2400" dirty="0">
                <a:effectLst>
                  <a:outerShdw blurRad="38100" dist="38100" dir="2700000" algn="tl">
                    <a:srgbClr val="C0C0C0"/>
                  </a:outerShdw>
                </a:effectLst>
                <a:latin typeface="宋体" pitchFamily="2" charset="-122"/>
                <a:ea typeface="宋体" pitchFamily="2" charset="-122"/>
              </a:rPr>
              <a:t>;</a:t>
            </a:r>
          </a:p>
          <a:p>
            <a:pPr algn="just">
              <a:lnSpc>
                <a:spcPct val="120000"/>
              </a:lnSpc>
              <a:buFont typeface="Wingdings" pitchFamily="2" charset="2"/>
              <a:buNone/>
              <a:defRPr/>
            </a:pPr>
            <a:r>
              <a:rPr lang="en-US" altLang="zh-CN" sz="2400" dirty="0">
                <a:effectLst>
                  <a:outerShdw blurRad="38100" dist="38100" dir="2700000" algn="tl">
                    <a:srgbClr val="C0C0C0"/>
                  </a:outerShdw>
                </a:effectLst>
                <a:latin typeface="宋体" pitchFamily="2" charset="-122"/>
                <a:ea typeface="宋体" pitchFamily="2" charset="-122"/>
              </a:rPr>
              <a:t> }</a:t>
            </a:r>
          </a:p>
        </p:txBody>
      </p:sp>
    </p:spTree>
    <p:extLst>
      <p:ext uri="{BB962C8B-B14F-4D97-AF65-F5344CB8AC3E}">
        <p14:creationId xmlns:p14="http://schemas.microsoft.com/office/powerpoint/2010/main" val="391283364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600215" y="1197546"/>
            <a:ext cx="10899560" cy="5400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dirty="0" err="1">
                <a:effectLst>
                  <a:outerShdw blurRad="38100" dist="38100" dir="2700000" algn="tl">
                    <a:srgbClr val="C0C0C0"/>
                  </a:outerShdw>
                </a:effectLst>
                <a:latin typeface="宋体" pitchFamily="2" charset="-122"/>
                <a:ea typeface="宋体" pitchFamily="2" charset="-122"/>
              </a:rPr>
              <a:t>int</a:t>
            </a:r>
            <a:r>
              <a:rPr lang="en-US" altLang="zh-CN" sz="2000" dirty="0">
                <a:effectLst>
                  <a:outerShdw blurRad="38100" dist="38100" dir="2700000" algn="tl">
                    <a:srgbClr val="C0C0C0"/>
                  </a:outerShdw>
                </a:effectLst>
                <a:latin typeface="宋体" pitchFamily="2" charset="-122"/>
                <a:ea typeface="宋体" pitchFamily="2" charset="-122"/>
              </a:rPr>
              <a:t> </a:t>
            </a:r>
            <a:r>
              <a:rPr lang="en-US" altLang="zh-CN" sz="2000" dirty="0" err="1">
                <a:effectLst>
                  <a:outerShdw blurRad="38100" dist="38100" dir="2700000" algn="tl">
                    <a:srgbClr val="C0C0C0"/>
                  </a:outerShdw>
                </a:effectLst>
                <a:latin typeface="宋体" pitchFamily="2" charset="-122"/>
                <a:ea typeface="宋体" pitchFamily="2" charset="-122"/>
              </a:rPr>
              <a:t>Div</a:t>
            </a:r>
            <a:r>
              <a:rPr lang="en-US" altLang="zh-CN" sz="2000" dirty="0">
                <a:effectLst>
                  <a:outerShdw blurRad="38100" dist="38100" dir="2700000" algn="tl">
                    <a:srgbClr val="C0C0C0"/>
                  </a:outerShdw>
                </a:effectLst>
                <a:latin typeface="宋体" pitchFamily="2" charset="-122"/>
                <a:ea typeface="宋体" pitchFamily="2" charset="-122"/>
              </a:rPr>
              <a:t>(</a:t>
            </a:r>
            <a:r>
              <a:rPr lang="en-US" altLang="zh-CN" sz="2000" dirty="0" err="1">
                <a:effectLst>
                  <a:outerShdw blurRad="38100" dist="38100" dir="2700000" algn="tl">
                    <a:srgbClr val="C0C0C0"/>
                  </a:outerShdw>
                </a:effectLst>
                <a:latin typeface="宋体" pitchFamily="2" charset="-122"/>
                <a:ea typeface="宋体" pitchFamily="2" charset="-122"/>
              </a:rPr>
              <a:t>int</a:t>
            </a:r>
            <a:r>
              <a:rPr lang="en-US" altLang="zh-CN" sz="2000" dirty="0">
                <a:effectLst>
                  <a:outerShdw blurRad="38100" dist="38100" dir="2700000" algn="tl">
                    <a:srgbClr val="C0C0C0"/>
                  </a:outerShdw>
                </a:effectLst>
                <a:latin typeface="宋体" pitchFamily="2" charset="-122"/>
                <a:ea typeface="宋体" pitchFamily="2" charset="-122"/>
              </a:rPr>
              <a:t> </a:t>
            </a:r>
            <a:r>
              <a:rPr lang="en-US" altLang="zh-CN" sz="2000" dirty="0" err="1">
                <a:effectLst>
                  <a:outerShdw blurRad="38100" dist="38100" dir="2700000" algn="tl">
                    <a:srgbClr val="C0C0C0"/>
                  </a:outerShdw>
                </a:effectLst>
                <a:latin typeface="宋体" pitchFamily="2" charset="-122"/>
                <a:ea typeface="宋体" pitchFamily="2" charset="-122"/>
              </a:rPr>
              <a:t>x,int</a:t>
            </a:r>
            <a:r>
              <a:rPr lang="en-US" altLang="zh-CN" sz="2000" dirty="0">
                <a:effectLst>
                  <a:outerShdw blurRad="38100" dist="38100" dir="2700000" algn="tl">
                    <a:srgbClr val="C0C0C0"/>
                  </a:outerShdw>
                </a:effectLst>
                <a:latin typeface="宋体" pitchFamily="2" charset="-122"/>
                <a:ea typeface="宋体" pitchFamily="2" charset="-122"/>
              </a:rPr>
              <a:t> y) </a:t>
            </a:r>
            <a:r>
              <a:rPr lang="en-US" altLang="zh-CN" sz="20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000" dirty="0">
                <a:solidFill>
                  <a:srgbClr val="008000"/>
                </a:solidFill>
                <a:effectLst>
                  <a:outerShdw blurRad="38100" dist="38100" dir="2700000" algn="tl">
                    <a:srgbClr val="C0C0C0"/>
                  </a:outerShdw>
                </a:effectLst>
                <a:latin typeface="宋体" pitchFamily="2" charset="-122"/>
                <a:ea typeface="宋体" pitchFamily="2" charset="-122"/>
              </a:rPr>
              <a:t>函数</a:t>
            </a:r>
            <a:r>
              <a:rPr lang="en-US" altLang="zh-CN" sz="2000" dirty="0" err="1">
                <a:solidFill>
                  <a:srgbClr val="008000"/>
                </a:solidFill>
                <a:effectLst>
                  <a:outerShdw blurRad="38100" dist="38100" dir="2700000" algn="tl">
                    <a:srgbClr val="C0C0C0"/>
                  </a:outerShdw>
                </a:effectLst>
                <a:latin typeface="宋体" pitchFamily="2" charset="-122"/>
                <a:ea typeface="宋体" pitchFamily="2" charset="-122"/>
              </a:rPr>
              <a:t>Div</a:t>
            </a:r>
            <a:r>
              <a:rPr lang="zh-CN" altLang="en-US" sz="2000" dirty="0">
                <a:solidFill>
                  <a:srgbClr val="008000"/>
                </a:solidFill>
                <a:effectLst>
                  <a:outerShdw blurRad="38100" dist="38100" dir="2700000" algn="tl">
                    <a:srgbClr val="C0C0C0"/>
                  </a:outerShdw>
                </a:effectLst>
                <a:latin typeface="宋体" pitchFamily="2" charset="-122"/>
                <a:ea typeface="宋体" pitchFamily="2" charset="-122"/>
              </a:rPr>
              <a:t>的定义</a:t>
            </a:r>
            <a:endParaRPr lang="zh-CN" altLang="en-US" sz="2000" dirty="0">
              <a:effectLst>
                <a:outerShdw blurRad="38100" dist="38100" dir="2700000" algn="tl">
                  <a:srgbClr val="C0C0C0"/>
                </a:outerShdw>
              </a:effectLst>
              <a:latin typeface="宋体" pitchFamily="2" charset="-122"/>
              <a:ea typeface="宋体" pitchFamily="2" charset="-122"/>
            </a:endParaRPr>
          </a:p>
          <a:p>
            <a:pPr algn="just">
              <a:lnSpc>
                <a:spcPct val="120000"/>
              </a:lnSpc>
              <a:buFont typeface="Wingdings" pitchFamily="2" charset="2"/>
              <a:buNone/>
              <a:defRPr/>
            </a:pPr>
            <a:r>
              <a:rPr lang="en-US" altLang="zh-CN" sz="2000" dirty="0">
                <a:effectLst>
                  <a:outerShdw blurRad="38100" dist="38100" dir="2700000" algn="tl">
                    <a:srgbClr val="C0C0C0"/>
                  </a:outerShdw>
                </a:effectLst>
                <a:latin typeface="宋体" pitchFamily="2" charset="-122"/>
                <a:ea typeface="宋体" pitchFamily="2" charset="-122"/>
              </a:rPr>
              <a:t>{    if(y==0)</a:t>
            </a:r>
          </a:p>
          <a:p>
            <a:pPr>
              <a:lnSpc>
                <a:spcPct val="120000"/>
              </a:lnSpc>
              <a:buFont typeface="Wingdings" pitchFamily="2" charset="2"/>
              <a:buNone/>
              <a:defRPr/>
            </a:pPr>
            <a:r>
              <a:rPr lang="en-US" altLang="zh-CN" sz="2000" dirty="0">
                <a:effectLst>
                  <a:outerShdw blurRad="38100" dist="38100" dir="2700000" algn="tl">
                    <a:srgbClr val="C0C0C0"/>
                  </a:outerShdw>
                </a:effectLst>
                <a:latin typeface="宋体" pitchFamily="2" charset="-122"/>
                <a:ea typeface="宋体" pitchFamily="2" charset="-122"/>
              </a:rPr>
              <a:t>	     </a:t>
            </a:r>
            <a:r>
              <a:rPr lang="en-US" altLang="zh-CN" sz="2000" dirty="0">
                <a:solidFill>
                  <a:schemeClr val="tx2"/>
                </a:solidFill>
                <a:effectLst>
                  <a:outerShdw blurRad="38100" dist="38100" dir="2700000" algn="tl">
                    <a:srgbClr val="C0C0C0"/>
                  </a:outerShdw>
                </a:effectLst>
                <a:latin typeface="宋体" pitchFamily="2" charset="-122"/>
                <a:ea typeface="宋体" pitchFamily="2" charset="-122"/>
              </a:rPr>
              <a:t>throw</a:t>
            </a:r>
            <a:r>
              <a:rPr lang="en-US" altLang="zh-CN" sz="2000" dirty="0">
                <a:effectLst>
                  <a:outerShdw blurRad="38100" dist="38100" dir="2700000" algn="tl">
                    <a:srgbClr val="C0C0C0"/>
                  </a:outerShdw>
                </a:effectLst>
                <a:latin typeface="宋体" pitchFamily="2" charset="-122"/>
                <a:ea typeface="宋体" pitchFamily="2" charset="-122"/>
              </a:rPr>
              <a:t> y;   </a:t>
            </a:r>
            <a:r>
              <a:rPr lang="en-US" altLang="zh-CN" sz="20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000" dirty="0">
                <a:solidFill>
                  <a:srgbClr val="008000"/>
                </a:solidFill>
                <a:effectLst>
                  <a:outerShdw blurRad="38100" dist="38100" dir="2700000" algn="tl">
                    <a:srgbClr val="C0C0C0"/>
                  </a:outerShdw>
                </a:effectLst>
                <a:latin typeface="宋体" pitchFamily="2" charset="-122"/>
                <a:ea typeface="宋体" pitchFamily="2" charset="-122"/>
              </a:rPr>
              <a:t>如果整数为零，抛掷一个整数异常</a:t>
            </a:r>
          </a:p>
          <a:p>
            <a:pPr algn="just">
              <a:buFont typeface="Wingdings" pitchFamily="2" charset="2"/>
              <a:buNone/>
              <a:defRPr/>
            </a:pPr>
            <a:r>
              <a:rPr lang="zh-CN" altLang="en-US" sz="2000" dirty="0">
                <a:effectLst>
                  <a:outerShdw blurRad="38100" dist="38100" dir="2700000" algn="tl">
                    <a:srgbClr val="C0C0C0"/>
                  </a:outerShdw>
                </a:effectLst>
                <a:latin typeface="宋体" pitchFamily="2" charset="-122"/>
                <a:ea typeface="宋体" pitchFamily="2" charset="-122"/>
              </a:rPr>
              <a:t>     </a:t>
            </a:r>
            <a:r>
              <a:rPr lang="en-US" altLang="zh-CN" sz="2000" dirty="0">
                <a:solidFill>
                  <a:schemeClr val="tx2"/>
                </a:solidFill>
                <a:effectLst>
                  <a:outerShdw blurRad="38100" dist="38100" dir="2700000" algn="tl">
                    <a:srgbClr val="C0C0C0"/>
                  </a:outerShdw>
                </a:effectLst>
                <a:latin typeface="宋体" pitchFamily="2" charset="-122"/>
                <a:ea typeface="宋体" pitchFamily="2" charset="-122"/>
              </a:rPr>
              <a:t>return</a:t>
            </a:r>
            <a:r>
              <a:rPr lang="en-US" altLang="zh-CN" sz="2000" dirty="0">
                <a:effectLst>
                  <a:outerShdw blurRad="38100" dist="38100" dir="2700000" algn="tl">
                    <a:srgbClr val="C0C0C0"/>
                  </a:outerShdw>
                </a:effectLst>
                <a:latin typeface="宋体" pitchFamily="2" charset="-122"/>
                <a:ea typeface="宋体" pitchFamily="2" charset="-122"/>
              </a:rPr>
              <a:t> (x/y);</a:t>
            </a:r>
          </a:p>
          <a:p>
            <a:pPr algn="just">
              <a:buFont typeface="Wingdings" pitchFamily="2" charset="2"/>
              <a:buNone/>
              <a:defRPr/>
            </a:pPr>
            <a:r>
              <a:rPr lang="en-US" altLang="zh-CN" sz="2000" dirty="0">
                <a:effectLst>
                  <a:outerShdw blurRad="38100" dist="38100" dir="2700000" algn="tl">
                    <a:srgbClr val="C0C0C0"/>
                  </a:outerShdw>
                </a:effectLst>
                <a:latin typeface="宋体" pitchFamily="2" charset="-122"/>
                <a:ea typeface="宋体" pitchFamily="2" charset="-122"/>
              </a:rPr>
              <a:t>}</a:t>
            </a:r>
          </a:p>
          <a:p>
            <a:pPr algn="just">
              <a:lnSpc>
                <a:spcPct val="80000"/>
              </a:lnSpc>
              <a:buFont typeface="Wingdings" pitchFamily="2" charset="2"/>
              <a:buNone/>
              <a:defRPr/>
            </a:pPr>
            <a:endParaRPr lang="en-US" altLang="zh-CN" sz="2000" kern="0" dirty="0" smtClean="0"/>
          </a:p>
          <a:p>
            <a:pPr algn="just">
              <a:lnSpc>
                <a:spcPct val="80000"/>
              </a:lnSpc>
              <a:buFont typeface="Wingdings" pitchFamily="2" charset="2"/>
              <a:buNone/>
              <a:defRPr/>
            </a:pPr>
            <a:endParaRPr lang="en-US" altLang="zh-CN" sz="2000" kern="0" dirty="0"/>
          </a:p>
          <a:p>
            <a:pPr algn="just">
              <a:lnSpc>
                <a:spcPct val="80000"/>
              </a:lnSpc>
              <a:buFont typeface="Wingdings" pitchFamily="2" charset="2"/>
              <a:buNone/>
              <a:defRPr/>
            </a:pPr>
            <a:r>
              <a:rPr lang="zh-CN" altLang="en-US" sz="2400" kern="0" dirty="0" smtClean="0"/>
              <a:t>程序运行</a:t>
            </a:r>
            <a:r>
              <a:rPr lang="zh-CN" altLang="en-US" sz="2400" kern="0" dirty="0"/>
              <a:t>结果为</a:t>
            </a:r>
            <a:r>
              <a:rPr lang="en-US" altLang="zh-CN" sz="2400" kern="0" dirty="0"/>
              <a:t>:</a:t>
            </a:r>
          </a:p>
          <a:p>
            <a:pPr algn="just">
              <a:lnSpc>
                <a:spcPct val="80000"/>
              </a:lnSpc>
              <a:buFont typeface="Wingdings" pitchFamily="2" charset="2"/>
              <a:buNone/>
              <a:defRPr/>
            </a:pPr>
            <a:r>
              <a:rPr lang="en-US" altLang="zh-CN" sz="2400" kern="0" dirty="0"/>
              <a:t>          5/2=2</a:t>
            </a:r>
          </a:p>
          <a:p>
            <a:pPr algn="just">
              <a:lnSpc>
                <a:spcPct val="80000"/>
              </a:lnSpc>
              <a:buFont typeface="Wingdings" pitchFamily="2" charset="2"/>
              <a:buNone/>
              <a:defRPr/>
            </a:pPr>
            <a:r>
              <a:rPr lang="en-US" altLang="zh-CN" sz="2400" kern="0" dirty="0"/>
              <a:t>          exception of dividing zero.</a:t>
            </a:r>
          </a:p>
          <a:p>
            <a:pPr algn="just">
              <a:lnSpc>
                <a:spcPct val="80000"/>
              </a:lnSpc>
              <a:buFont typeface="Wingdings" pitchFamily="2" charset="2"/>
              <a:buNone/>
              <a:defRPr/>
            </a:pPr>
            <a:r>
              <a:rPr lang="en-US" altLang="zh-CN" sz="2400" kern="0" dirty="0"/>
              <a:t>          that is ok.           </a:t>
            </a:r>
          </a:p>
          <a:p>
            <a:pPr algn="just">
              <a:lnSpc>
                <a:spcPct val="80000"/>
              </a:lnSpc>
              <a:buFont typeface="Wingdings" pitchFamily="2" charset="2"/>
              <a:buNone/>
              <a:defRPr/>
            </a:pPr>
            <a:r>
              <a:rPr lang="en-US" altLang="zh-CN" sz="2400" kern="0" dirty="0"/>
              <a:t>   </a:t>
            </a:r>
            <a:endParaRPr lang="en-US" altLang="zh-CN" sz="2400" kern="0" dirty="0" smtClean="0"/>
          </a:p>
          <a:p>
            <a:pPr algn="just">
              <a:lnSpc>
                <a:spcPct val="80000"/>
              </a:lnSpc>
              <a:buFont typeface="Wingdings" pitchFamily="2" charset="2"/>
              <a:buNone/>
              <a:defRPr/>
            </a:pPr>
            <a:r>
              <a:rPr lang="zh-CN" altLang="en-US" sz="2400" kern="0" dirty="0" smtClean="0"/>
              <a:t>可以</a:t>
            </a:r>
            <a:r>
              <a:rPr lang="zh-CN" altLang="en-US" sz="2400" kern="0" dirty="0"/>
              <a:t>看出，执行下列语句时，函数</a:t>
            </a:r>
            <a:r>
              <a:rPr lang="en-US" altLang="zh-CN" sz="2400" kern="0" dirty="0" err="1"/>
              <a:t>Div</a:t>
            </a:r>
            <a:r>
              <a:rPr lang="en-US" altLang="zh-CN" sz="2400" kern="0" dirty="0"/>
              <a:t>()</a:t>
            </a:r>
            <a:r>
              <a:rPr lang="zh-CN" altLang="en-US" sz="2400" kern="0" dirty="0"/>
              <a:t>中发生除零异常</a:t>
            </a:r>
            <a:r>
              <a:rPr lang="en-US" altLang="zh-CN" sz="2400" kern="0" dirty="0"/>
              <a:t>:</a:t>
            </a:r>
          </a:p>
          <a:p>
            <a:pPr>
              <a:lnSpc>
                <a:spcPct val="80000"/>
              </a:lnSpc>
              <a:buFont typeface="Wingdings" pitchFamily="2" charset="2"/>
              <a:buNone/>
              <a:defRPr/>
            </a:pPr>
            <a:r>
              <a:rPr lang="en-US" altLang="zh-CN" sz="2400" kern="0" dirty="0"/>
              <a:t>         </a:t>
            </a:r>
            <a:r>
              <a:rPr lang="en-US" altLang="zh-CN" sz="2400" kern="0" dirty="0" err="1"/>
              <a:t>cout</a:t>
            </a:r>
            <a:r>
              <a:rPr lang="en-US" altLang="zh-CN" sz="2400" kern="0" dirty="0"/>
              <a:t>&lt;&lt;"8/0="&lt;&lt;</a:t>
            </a:r>
            <a:r>
              <a:rPr lang="en-US" altLang="zh-CN" sz="2400" kern="0" dirty="0" err="1"/>
              <a:t>Div</a:t>
            </a:r>
            <a:r>
              <a:rPr lang="en-US" altLang="zh-CN" sz="2400" kern="0" dirty="0"/>
              <a:t>(8,0)&lt;&lt;</a:t>
            </a:r>
            <a:r>
              <a:rPr lang="en-US" altLang="zh-CN" sz="2400" kern="0" dirty="0" err="1"/>
              <a:t>endl</a:t>
            </a:r>
            <a:r>
              <a:rPr lang="en-US" altLang="zh-CN" sz="2400" kern="0" dirty="0"/>
              <a:t>; </a:t>
            </a:r>
          </a:p>
        </p:txBody>
      </p:sp>
      <p:pic>
        <p:nvPicPr>
          <p:cNvPr id="5"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94519"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1. </a:t>
            </a:r>
            <a:r>
              <a:rPr lang="zh-CN" altLang="en-US" sz="3200" kern="0" dirty="0" smtClean="0">
                <a:solidFill>
                  <a:schemeClr val="bg1"/>
                </a:solidFill>
              </a:rPr>
              <a:t>异常处理示例</a:t>
            </a:r>
            <a:endParaRPr lang="zh-CN" altLang="en-US" sz="3000" dirty="0">
              <a:solidFill>
                <a:schemeClr val="bg1"/>
              </a:solidFill>
              <a:latin typeface="Rockwell" pitchFamily="18" charset="0"/>
              <a:ea typeface="微软雅黑" pitchFamily="34" charset="-122"/>
            </a:endParaRPr>
          </a:p>
        </p:txBody>
      </p:sp>
      <p:grpSp>
        <p:nvGrpSpPr>
          <p:cNvPr id="14" name="组合 13"/>
          <p:cNvGrpSpPr>
            <a:grpSpLocks/>
          </p:cNvGrpSpPr>
          <p:nvPr/>
        </p:nvGrpSpPr>
        <p:grpSpPr bwMode="auto">
          <a:xfrm>
            <a:off x="9915599" y="117426"/>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1221629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subTitle" idx="1"/>
          </p:nvPr>
        </p:nvSpPr>
        <p:spPr>
          <a:xfrm>
            <a:off x="220585" y="693490"/>
            <a:ext cx="11449272" cy="6166098"/>
          </a:xfrm>
          <a:noFill/>
        </p:spPr>
        <p:txBody>
          <a:bodyPr/>
          <a:lstStyle/>
          <a:p>
            <a:pPr indent="-6351" algn="l"/>
            <a:r>
              <a:rPr lang="zh-CN" altLang="en-US" sz="2800" dirty="0" smtClean="0"/>
              <a:t>这是一个简单的例子，用来说明在</a:t>
            </a:r>
            <a:r>
              <a:rPr lang="en-US" altLang="zh-CN" sz="2800" dirty="0" smtClean="0"/>
              <a:t>try</a:t>
            </a:r>
            <a:r>
              <a:rPr lang="zh-CN" altLang="en-US" sz="2800" dirty="0" smtClean="0"/>
              <a:t>块中有函数嵌套调用的情况下抛出异常和捕捉异常的情况。</a:t>
            </a:r>
            <a:endParaRPr lang="en-US" altLang="zh-CN" sz="2800" dirty="0" smtClean="0"/>
          </a:p>
          <a:p>
            <a:pPr indent="-6351" algn="l"/>
            <a:r>
              <a:rPr lang="zh-CN" altLang="en-US" sz="2400" dirty="0"/>
              <a:t>#</a:t>
            </a:r>
            <a:r>
              <a:rPr lang="en-US" altLang="zh-CN" sz="2400" dirty="0"/>
              <a:t>include &lt;</a:t>
            </a:r>
            <a:r>
              <a:rPr lang="en-US" altLang="zh-CN" sz="2400" dirty="0" err="1"/>
              <a:t>iostream</a:t>
            </a:r>
            <a:r>
              <a:rPr lang="en-US" altLang="zh-CN" sz="2400" dirty="0"/>
              <a:t>&gt;</a:t>
            </a:r>
          </a:p>
          <a:p>
            <a:pPr indent="-6351" algn="l"/>
            <a:r>
              <a:rPr lang="en-US" altLang="zh-CN" sz="2400" dirty="0"/>
              <a:t>using namespace </a:t>
            </a:r>
            <a:r>
              <a:rPr lang="en-US" altLang="zh-CN" sz="2400" dirty="0" err="1"/>
              <a:t>std</a:t>
            </a:r>
            <a:r>
              <a:rPr lang="en-US" altLang="zh-CN" sz="2400" dirty="0"/>
              <a:t>;</a:t>
            </a:r>
          </a:p>
          <a:p>
            <a:pPr indent="-6351" algn="l"/>
            <a:r>
              <a:rPr lang="en-US" altLang="zh-CN" sz="2400" dirty="0" err="1"/>
              <a:t>int</a:t>
            </a:r>
            <a:r>
              <a:rPr lang="en-US" altLang="zh-CN" sz="2400" dirty="0"/>
              <a:t> main( )</a:t>
            </a:r>
          </a:p>
          <a:p>
            <a:pPr indent="-6351" algn="l"/>
            <a:r>
              <a:rPr lang="en-US" altLang="zh-CN" sz="2400" dirty="0" smtClean="0"/>
              <a:t>{</a:t>
            </a:r>
          </a:p>
          <a:p>
            <a:pPr indent="-6351" algn="l"/>
            <a:r>
              <a:rPr lang="en-US" altLang="zh-CN" sz="2400" dirty="0"/>
              <a:t> </a:t>
            </a:r>
            <a:r>
              <a:rPr lang="en-US" altLang="zh-CN" sz="2400" dirty="0" smtClean="0"/>
              <a:t>      void </a:t>
            </a:r>
            <a:r>
              <a:rPr lang="en-US" altLang="zh-CN" sz="2400" dirty="0"/>
              <a:t>f1( );</a:t>
            </a:r>
          </a:p>
          <a:p>
            <a:pPr indent="-6351" algn="l"/>
            <a:r>
              <a:rPr lang="en-US" altLang="zh-CN" sz="2400" dirty="0"/>
              <a:t> </a:t>
            </a:r>
            <a:r>
              <a:rPr lang="en-US" altLang="zh-CN" sz="2400" dirty="0" smtClean="0"/>
              <a:t>      try</a:t>
            </a:r>
            <a:endParaRPr lang="en-US" altLang="zh-CN" sz="2400" dirty="0"/>
          </a:p>
          <a:p>
            <a:pPr indent="-6351" algn="l"/>
            <a:r>
              <a:rPr lang="en-US" altLang="zh-CN" sz="2400" dirty="0"/>
              <a:t>  </a:t>
            </a:r>
            <a:r>
              <a:rPr lang="en-US" altLang="zh-CN" sz="2400" dirty="0" smtClean="0"/>
              <a:t>     {</a:t>
            </a:r>
            <a:r>
              <a:rPr lang="en-US" altLang="zh-CN" sz="2400" dirty="0"/>
              <a:t>f1( );}                    //</a:t>
            </a:r>
            <a:r>
              <a:rPr lang="zh-CN" altLang="en-US" sz="2400" dirty="0"/>
              <a:t>调用</a:t>
            </a:r>
            <a:r>
              <a:rPr lang="en-US" altLang="zh-CN" sz="2400" dirty="0"/>
              <a:t>f1( )</a:t>
            </a:r>
          </a:p>
          <a:p>
            <a:pPr indent="-6351" algn="l"/>
            <a:r>
              <a:rPr lang="en-US" altLang="zh-CN" sz="2400" dirty="0"/>
              <a:t> </a:t>
            </a:r>
            <a:r>
              <a:rPr lang="en-US" altLang="zh-CN" sz="2400" dirty="0" smtClean="0"/>
              <a:t>      catch(double</a:t>
            </a:r>
            <a:r>
              <a:rPr lang="en-US" altLang="zh-CN" sz="2400" dirty="0"/>
              <a:t>)</a:t>
            </a:r>
          </a:p>
          <a:p>
            <a:pPr indent="-6351" algn="l"/>
            <a:r>
              <a:rPr lang="en-US" altLang="zh-CN" sz="2400" dirty="0"/>
              <a:t>  </a:t>
            </a:r>
            <a:r>
              <a:rPr lang="en-US" altLang="zh-CN" sz="2400" dirty="0" smtClean="0"/>
              <a:t>     {</a:t>
            </a:r>
            <a:r>
              <a:rPr lang="en-US" altLang="zh-CN" sz="2400" dirty="0" err="1"/>
              <a:t>cout</a:t>
            </a:r>
            <a:r>
              <a:rPr lang="en-US" altLang="zh-CN" sz="2400" dirty="0"/>
              <a:t>&lt;&lt;″OK0!″&lt;&lt;</a:t>
            </a:r>
            <a:r>
              <a:rPr lang="en-US" altLang="zh-CN" sz="2400" dirty="0" err="1"/>
              <a:t>endl</a:t>
            </a:r>
            <a:r>
              <a:rPr lang="en-US" altLang="zh-CN" sz="2400" dirty="0"/>
              <a:t>;}</a:t>
            </a:r>
          </a:p>
          <a:p>
            <a:pPr indent="-6351" algn="l"/>
            <a:r>
              <a:rPr lang="en-US" altLang="zh-CN" sz="2400" dirty="0"/>
              <a:t> </a:t>
            </a:r>
            <a:r>
              <a:rPr lang="en-US" altLang="zh-CN" sz="2400" dirty="0" smtClean="0"/>
              <a:t>      </a:t>
            </a:r>
            <a:r>
              <a:rPr lang="en-US" altLang="zh-CN" sz="2400" dirty="0" err="1" smtClean="0"/>
              <a:t>cout</a:t>
            </a:r>
            <a:r>
              <a:rPr lang="en-US" altLang="zh-CN" sz="2400" dirty="0"/>
              <a:t>&lt;&lt;″end0″&lt;&lt;</a:t>
            </a:r>
            <a:r>
              <a:rPr lang="en-US" altLang="zh-CN" sz="2400" dirty="0" err="1"/>
              <a:t>endl</a:t>
            </a:r>
            <a:r>
              <a:rPr lang="en-US" altLang="zh-CN" sz="2400" dirty="0"/>
              <a:t>;</a:t>
            </a:r>
          </a:p>
          <a:p>
            <a:pPr indent="-6351" algn="l"/>
            <a:r>
              <a:rPr lang="en-US" altLang="zh-CN" sz="2400" dirty="0"/>
              <a:t> </a:t>
            </a:r>
            <a:r>
              <a:rPr lang="en-US" altLang="zh-CN" sz="2400" dirty="0" smtClean="0"/>
              <a:t>      return </a:t>
            </a:r>
            <a:r>
              <a:rPr lang="en-US" altLang="zh-CN" sz="2400" dirty="0"/>
              <a:t>0;</a:t>
            </a:r>
          </a:p>
          <a:p>
            <a:pPr indent="-6351" algn="l"/>
            <a:r>
              <a:rPr lang="en-US" altLang="zh-CN" sz="2400" dirty="0" smtClean="0"/>
              <a:t>}</a:t>
            </a:r>
            <a:endParaRPr lang="en-US" altLang="zh-CN" sz="24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15452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748329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2.</a:t>
            </a:r>
            <a:r>
              <a:rPr lang="zh-CN" altLang="en-US" sz="3200" kern="0" dirty="0">
                <a:solidFill>
                  <a:schemeClr val="bg1"/>
                </a:solidFill>
              </a:rPr>
              <a:t>在函数嵌套的情况下检测异常处理</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90083173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subTitle" idx="1"/>
          </p:nvPr>
        </p:nvSpPr>
        <p:spPr>
          <a:xfrm>
            <a:off x="776121" y="549474"/>
            <a:ext cx="8810450" cy="6049614"/>
          </a:xfrm>
          <a:noFill/>
        </p:spPr>
        <p:txBody>
          <a:bodyPr/>
          <a:lstStyle/>
          <a:p>
            <a:pPr indent="-6351" algn="l"/>
            <a:r>
              <a:rPr lang="en-US" altLang="zh-CN" sz="1800" dirty="0" smtClean="0"/>
              <a:t>void </a:t>
            </a:r>
            <a:r>
              <a:rPr lang="en-US" altLang="zh-CN" sz="1800" dirty="0"/>
              <a:t>f1( )</a:t>
            </a:r>
          </a:p>
          <a:p>
            <a:pPr indent="-6351" algn="l"/>
            <a:r>
              <a:rPr lang="en-US" altLang="zh-CN" sz="1800" dirty="0" smtClean="0"/>
              <a:t>{</a:t>
            </a:r>
          </a:p>
          <a:p>
            <a:pPr indent="-6351" algn="l"/>
            <a:r>
              <a:rPr lang="en-US" altLang="zh-CN" sz="1800" dirty="0"/>
              <a:t> </a:t>
            </a:r>
            <a:r>
              <a:rPr lang="en-US" altLang="zh-CN" sz="1800" dirty="0" smtClean="0"/>
              <a:t>        void </a:t>
            </a:r>
            <a:r>
              <a:rPr lang="en-US" altLang="zh-CN" sz="1800" dirty="0"/>
              <a:t>f2( );</a:t>
            </a:r>
          </a:p>
          <a:p>
            <a:pPr indent="-6351" algn="l"/>
            <a:r>
              <a:rPr lang="en-US" altLang="zh-CN" sz="1800" dirty="0"/>
              <a:t> </a:t>
            </a:r>
            <a:r>
              <a:rPr lang="en-US" altLang="zh-CN" sz="1800" dirty="0" smtClean="0"/>
              <a:t>        try</a:t>
            </a:r>
            <a:endParaRPr lang="en-US" altLang="zh-CN" sz="1800" dirty="0"/>
          </a:p>
          <a:p>
            <a:pPr indent="-6351" algn="l"/>
            <a:r>
              <a:rPr lang="en-US" altLang="zh-CN" sz="1800" dirty="0"/>
              <a:t>  </a:t>
            </a:r>
            <a:r>
              <a:rPr lang="en-US" altLang="zh-CN" sz="1800" dirty="0" smtClean="0"/>
              <a:t>        {</a:t>
            </a:r>
            <a:r>
              <a:rPr lang="en-US" altLang="zh-CN" sz="1800" dirty="0"/>
              <a:t>f2( );}                     </a:t>
            </a:r>
            <a:r>
              <a:rPr lang="en-US" altLang="zh-CN" sz="1800" dirty="0" smtClean="0"/>
              <a:t>   </a:t>
            </a:r>
            <a:r>
              <a:rPr lang="en-US" altLang="zh-CN" sz="1800" dirty="0"/>
              <a:t>//</a:t>
            </a:r>
            <a:r>
              <a:rPr lang="zh-CN" altLang="en-US" sz="1800" dirty="0"/>
              <a:t>调用</a:t>
            </a:r>
            <a:r>
              <a:rPr lang="en-US" altLang="zh-CN" sz="1800" dirty="0"/>
              <a:t>f2( )</a:t>
            </a:r>
          </a:p>
          <a:p>
            <a:pPr indent="-6351" algn="l"/>
            <a:r>
              <a:rPr lang="en-US" altLang="zh-CN" sz="1800" dirty="0"/>
              <a:t> </a:t>
            </a:r>
            <a:r>
              <a:rPr lang="en-US" altLang="zh-CN" sz="1800" dirty="0" smtClean="0"/>
              <a:t>        catch(char</a:t>
            </a:r>
            <a:r>
              <a:rPr lang="en-US" altLang="zh-CN" sz="1800" dirty="0"/>
              <a:t>)</a:t>
            </a:r>
          </a:p>
          <a:p>
            <a:pPr indent="-6351" algn="l"/>
            <a:r>
              <a:rPr lang="en-US" altLang="zh-CN" sz="1800" dirty="0"/>
              <a:t>  </a:t>
            </a:r>
            <a:r>
              <a:rPr lang="en-US" altLang="zh-CN" sz="1800" dirty="0" smtClean="0"/>
              <a:t>        {  </a:t>
            </a:r>
            <a:r>
              <a:rPr lang="en-US" altLang="zh-CN" sz="1800" dirty="0" err="1" smtClean="0"/>
              <a:t>cout</a:t>
            </a:r>
            <a:r>
              <a:rPr lang="en-US" altLang="zh-CN" sz="1800" dirty="0"/>
              <a:t>&lt;&lt;″OK1</a:t>
            </a:r>
            <a:r>
              <a:rPr lang="en-US" altLang="zh-CN" sz="1800" dirty="0" smtClean="0"/>
              <a:t>!″;   }</a:t>
            </a:r>
            <a:endParaRPr lang="en-US" altLang="zh-CN" sz="1800" dirty="0"/>
          </a:p>
          <a:p>
            <a:pPr indent="-6351" algn="l"/>
            <a:r>
              <a:rPr lang="en-US" altLang="zh-CN" sz="1800" dirty="0"/>
              <a:t> </a:t>
            </a:r>
            <a:r>
              <a:rPr lang="en-US" altLang="zh-CN" sz="1800" dirty="0" smtClean="0"/>
              <a:t>         </a:t>
            </a:r>
            <a:r>
              <a:rPr lang="en-US" altLang="zh-CN" sz="1800" dirty="0" err="1" smtClean="0"/>
              <a:t>cout</a:t>
            </a:r>
            <a:r>
              <a:rPr lang="en-US" altLang="zh-CN" sz="1800" dirty="0"/>
              <a:t>&lt;&lt;″end1″&lt;&lt;</a:t>
            </a:r>
            <a:r>
              <a:rPr lang="en-US" altLang="zh-CN" sz="1800" dirty="0" err="1"/>
              <a:t>endl</a:t>
            </a:r>
            <a:r>
              <a:rPr lang="en-US" altLang="zh-CN" sz="1800" dirty="0"/>
              <a:t>;</a:t>
            </a:r>
          </a:p>
          <a:p>
            <a:pPr indent="-6351" algn="l"/>
            <a:r>
              <a:rPr lang="en-US" altLang="zh-CN" sz="1800" dirty="0" smtClean="0"/>
              <a:t>}</a:t>
            </a:r>
          </a:p>
          <a:p>
            <a:pPr indent="-6351" algn="l"/>
            <a:r>
              <a:rPr lang="en-US" altLang="zh-CN" sz="1800" dirty="0"/>
              <a:t>void f2( )</a:t>
            </a:r>
          </a:p>
          <a:p>
            <a:pPr indent="-6351" algn="l"/>
            <a:r>
              <a:rPr lang="en-US" altLang="zh-CN" sz="1800" dirty="0" smtClean="0"/>
              <a:t>{  </a:t>
            </a:r>
          </a:p>
          <a:p>
            <a:pPr indent="-6351" algn="l"/>
            <a:r>
              <a:rPr lang="en-US" altLang="zh-CN" sz="1800" dirty="0"/>
              <a:t> </a:t>
            </a:r>
            <a:r>
              <a:rPr lang="en-US" altLang="zh-CN" sz="1800" dirty="0" smtClean="0"/>
              <a:t>       void </a:t>
            </a:r>
            <a:r>
              <a:rPr lang="en-US" altLang="zh-CN" sz="1800" dirty="0"/>
              <a:t>f3( );</a:t>
            </a:r>
          </a:p>
          <a:p>
            <a:pPr indent="-6351" algn="l"/>
            <a:r>
              <a:rPr lang="en-US" altLang="zh-CN" sz="1800" dirty="0"/>
              <a:t> </a:t>
            </a:r>
            <a:r>
              <a:rPr lang="en-US" altLang="zh-CN" sz="1800" dirty="0" smtClean="0"/>
              <a:t>       try</a:t>
            </a:r>
            <a:endParaRPr lang="en-US" altLang="zh-CN" sz="1800" dirty="0"/>
          </a:p>
          <a:p>
            <a:pPr indent="-6351" algn="l"/>
            <a:r>
              <a:rPr lang="en-US" altLang="zh-CN" sz="1800" dirty="0"/>
              <a:t> </a:t>
            </a:r>
            <a:r>
              <a:rPr lang="en-US" altLang="zh-CN" sz="1800" dirty="0" smtClean="0"/>
              <a:t>       {   f3</a:t>
            </a:r>
            <a:r>
              <a:rPr lang="en-US" altLang="zh-CN" sz="1800" dirty="0"/>
              <a:t>( </a:t>
            </a:r>
            <a:r>
              <a:rPr lang="en-US" altLang="zh-CN" sz="1800" dirty="0" smtClean="0"/>
              <a:t>);    }                      </a:t>
            </a:r>
            <a:r>
              <a:rPr lang="en-US" altLang="zh-CN" sz="1800" dirty="0"/>
              <a:t>//</a:t>
            </a:r>
            <a:r>
              <a:rPr lang="zh-CN" altLang="en-US" sz="1800" dirty="0"/>
              <a:t>调用</a:t>
            </a:r>
            <a:r>
              <a:rPr lang="en-US" altLang="zh-CN" sz="1800" dirty="0"/>
              <a:t>f3( )</a:t>
            </a:r>
          </a:p>
          <a:p>
            <a:pPr indent="-6351" algn="l"/>
            <a:r>
              <a:rPr lang="en-US" altLang="zh-CN" sz="1800" dirty="0"/>
              <a:t> </a:t>
            </a:r>
            <a:r>
              <a:rPr lang="en-US" altLang="zh-CN" sz="1800" dirty="0" smtClean="0"/>
              <a:t>        catch(</a:t>
            </a:r>
            <a:r>
              <a:rPr lang="en-US" altLang="zh-CN" sz="1800" dirty="0" err="1" smtClean="0"/>
              <a:t>int</a:t>
            </a:r>
            <a:r>
              <a:rPr lang="en-US" altLang="zh-CN" sz="1800" dirty="0"/>
              <a:t>)</a:t>
            </a:r>
          </a:p>
          <a:p>
            <a:pPr indent="-6351" algn="l"/>
            <a:r>
              <a:rPr lang="en-US" altLang="zh-CN" sz="1800" dirty="0"/>
              <a:t>         {</a:t>
            </a:r>
            <a:r>
              <a:rPr lang="en-US" altLang="zh-CN" sz="1800" dirty="0" err="1"/>
              <a:t>cout</a:t>
            </a:r>
            <a:r>
              <a:rPr lang="en-US" altLang="zh-CN" sz="1800" dirty="0"/>
              <a:t>&lt;&lt;″Ok2!″&lt;&lt;</a:t>
            </a:r>
            <a:r>
              <a:rPr lang="en-US" altLang="zh-CN" sz="1800" dirty="0" err="1"/>
              <a:t>endl</a:t>
            </a:r>
            <a:r>
              <a:rPr lang="en-US" altLang="zh-CN" sz="1800" dirty="0" smtClean="0"/>
              <a:t>;}</a:t>
            </a:r>
          </a:p>
          <a:p>
            <a:pPr indent="-6351" algn="l"/>
            <a:endParaRPr lang="en-US" altLang="zh-CN" sz="1800" dirty="0"/>
          </a:p>
          <a:p>
            <a:pPr indent="-6351" algn="l"/>
            <a:r>
              <a:rPr lang="en-US" altLang="zh-CN" sz="1800" dirty="0"/>
              <a:t>         </a:t>
            </a:r>
            <a:r>
              <a:rPr lang="en-US" altLang="zh-CN" sz="1800" dirty="0" err="1"/>
              <a:t>cout</a:t>
            </a:r>
            <a:r>
              <a:rPr lang="en-US" altLang="zh-CN" sz="1800" dirty="0"/>
              <a:t>&lt;&lt;″end2″&lt;&lt;</a:t>
            </a:r>
            <a:r>
              <a:rPr lang="en-US" altLang="zh-CN" sz="1800" dirty="0" err="1"/>
              <a:t>endl</a:t>
            </a:r>
            <a:r>
              <a:rPr lang="en-US" altLang="zh-CN" sz="1800" dirty="0"/>
              <a:t>;</a:t>
            </a:r>
          </a:p>
          <a:p>
            <a:pPr indent="-6351" algn="l"/>
            <a:r>
              <a:rPr lang="en-US" altLang="zh-CN" sz="1800" dirty="0"/>
              <a:t>}</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15452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748329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2.</a:t>
            </a:r>
            <a:r>
              <a:rPr lang="zh-CN" altLang="en-US" sz="3200" kern="0" dirty="0">
                <a:solidFill>
                  <a:schemeClr val="bg1"/>
                </a:solidFill>
              </a:rPr>
              <a:t>在函数嵌套的情况下检测异常处理</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6523624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subTitle" idx="1"/>
          </p:nvPr>
        </p:nvSpPr>
        <p:spPr>
          <a:xfrm>
            <a:off x="1274639" y="744700"/>
            <a:ext cx="8383940" cy="5328590"/>
          </a:xfrm>
          <a:noFill/>
        </p:spPr>
        <p:txBody>
          <a:bodyPr/>
          <a:lstStyle/>
          <a:p>
            <a:pPr indent="-6351" algn="l"/>
            <a:r>
              <a:rPr lang="en-US" altLang="zh-CN" sz="2400" dirty="0" smtClean="0"/>
              <a:t>void </a:t>
            </a:r>
            <a:r>
              <a:rPr lang="en-US" altLang="zh-CN" sz="2400" dirty="0"/>
              <a:t>f3( )</a:t>
            </a:r>
          </a:p>
          <a:p>
            <a:pPr indent="-6351" algn="l"/>
            <a:r>
              <a:rPr lang="en-US" altLang="zh-CN" sz="2400" dirty="0" smtClean="0"/>
              <a:t>{</a:t>
            </a:r>
          </a:p>
          <a:p>
            <a:pPr indent="-6351" algn="l"/>
            <a:r>
              <a:rPr lang="en-US" altLang="zh-CN" sz="2400" dirty="0"/>
              <a:t> </a:t>
            </a:r>
            <a:r>
              <a:rPr lang="en-US" altLang="zh-CN" sz="2400" dirty="0" smtClean="0"/>
              <a:t>       double </a:t>
            </a:r>
            <a:r>
              <a:rPr lang="en-US" altLang="zh-CN" sz="2400" dirty="0"/>
              <a:t>a=0;</a:t>
            </a:r>
          </a:p>
          <a:p>
            <a:pPr indent="-6351" algn="l"/>
            <a:r>
              <a:rPr lang="en-US" altLang="zh-CN" sz="2400" dirty="0"/>
              <a:t> </a:t>
            </a:r>
            <a:r>
              <a:rPr lang="en-US" altLang="zh-CN" sz="2400" dirty="0" smtClean="0"/>
              <a:t>        try </a:t>
            </a:r>
            <a:endParaRPr lang="en-US" altLang="zh-CN" sz="2400" dirty="0"/>
          </a:p>
          <a:p>
            <a:pPr indent="-6351" algn="l"/>
            <a:r>
              <a:rPr lang="en-US" altLang="zh-CN" sz="2400" dirty="0"/>
              <a:t>  </a:t>
            </a:r>
            <a:r>
              <a:rPr lang="en-US" altLang="zh-CN" sz="2400" dirty="0" smtClean="0"/>
              <a:t>       {</a:t>
            </a:r>
            <a:r>
              <a:rPr lang="en-US" altLang="zh-CN" sz="2400" dirty="0"/>
              <a:t>throw a;}               //</a:t>
            </a:r>
            <a:r>
              <a:rPr lang="zh-CN" altLang="en-US" sz="2400" dirty="0"/>
              <a:t>抛出</a:t>
            </a:r>
            <a:r>
              <a:rPr lang="en-US" altLang="zh-CN" sz="2400" dirty="0"/>
              <a:t>double</a:t>
            </a:r>
            <a:r>
              <a:rPr lang="zh-CN" altLang="en-US" sz="2400" dirty="0"/>
              <a:t>类型异常信息</a:t>
            </a:r>
          </a:p>
          <a:p>
            <a:pPr indent="-6351" algn="l"/>
            <a:r>
              <a:rPr lang="zh-CN" altLang="en-US" sz="2400" dirty="0"/>
              <a:t> </a:t>
            </a:r>
            <a:r>
              <a:rPr lang="zh-CN" altLang="en-US" sz="2400" dirty="0" smtClean="0"/>
              <a:t>        </a:t>
            </a:r>
            <a:r>
              <a:rPr lang="en-US" altLang="zh-CN" sz="2400" dirty="0" smtClean="0"/>
              <a:t>catch(float</a:t>
            </a:r>
            <a:r>
              <a:rPr lang="en-US" altLang="zh-CN" sz="2400" dirty="0"/>
              <a:t>)</a:t>
            </a:r>
          </a:p>
          <a:p>
            <a:pPr indent="-6351" algn="l"/>
            <a:r>
              <a:rPr lang="en-US" altLang="zh-CN" sz="2400" dirty="0"/>
              <a:t>  </a:t>
            </a:r>
            <a:r>
              <a:rPr lang="en-US" altLang="zh-CN" sz="2400" dirty="0" smtClean="0"/>
              <a:t>       {</a:t>
            </a:r>
            <a:r>
              <a:rPr lang="en-US" altLang="zh-CN" sz="2400" dirty="0" err="1"/>
              <a:t>cout</a:t>
            </a:r>
            <a:r>
              <a:rPr lang="en-US" altLang="zh-CN" sz="2400" dirty="0"/>
              <a:t>&lt;&lt;″OK3!″&lt;&lt;</a:t>
            </a:r>
            <a:r>
              <a:rPr lang="en-US" altLang="zh-CN" sz="2400" dirty="0" err="1"/>
              <a:t>endl</a:t>
            </a:r>
            <a:r>
              <a:rPr lang="en-US" altLang="zh-CN" sz="2400" dirty="0"/>
              <a:t>;}</a:t>
            </a:r>
          </a:p>
          <a:p>
            <a:pPr indent="-6351" algn="l"/>
            <a:endParaRPr lang="en-US" altLang="zh-CN" sz="2400" dirty="0" smtClean="0"/>
          </a:p>
          <a:p>
            <a:pPr indent="-6351" algn="l"/>
            <a:r>
              <a:rPr lang="en-US" altLang="zh-CN" sz="2400" dirty="0"/>
              <a:t> </a:t>
            </a:r>
            <a:r>
              <a:rPr lang="en-US" altLang="zh-CN" sz="2400" dirty="0" smtClean="0"/>
              <a:t>        </a:t>
            </a:r>
            <a:r>
              <a:rPr lang="en-US" altLang="zh-CN" sz="2400" dirty="0" err="1"/>
              <a:t>cout</a:t>
            </a:r>
            <a:r>
              <a:rPr lang="en-US" altLang="zh-CN" sz="2400" dirty="0"/>
              <a:t>&lt;&lt;″end3″&lt;&lt;</a:t>
            </a:r>
            <a:r>
              <a:rPr lang="en-US" altLang="zh-CN" sz="2400" dirty="0" err="1"/>
              <a:t>endl</a:t>
            </a:r>
            <a:r>
              <a:rPr lang="en-US" altLang="zh-CN" sz="2400" dirty="0"/>
              <a:t>;</a:t>
            </a:r>
          </a:p>
          <a:p>
            <a:pPr indent="-6351" algn="l"/>
            <a:r>
              <a:rPr lang="en-US" altLang="zh-CN" sz="2400" dirty="0"/>
              <a:t>}</a:t>
            </a:r>
            <a:endParaRPr lang="zh-CN" altLang="en-US" sz="2400" dirty="0" smtClean="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15452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748329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2.</a:t>
            </a:r>
            <a:r>
              <a:rPr lang="zh-CN" altLang="en-US" sz="3200" kern="0" dirty="0">
                <a:solidFill>
                  <a:schemeClr val="bg1"/>
                </a:solidFill>
              </a:rPr>
              <a:t>在函数嵌套的情况下检测异常处理</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59120231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subTitle" idx="1"/>
          </p:nvPr>
        </p:nvSpPr>
        <p:spPr>
          <a:xfrm>
            <a:off x="285756" y="997970"/>
            <a:ext cx="11259600" cy="5024112"/>
          </a:xfrm>
          <a:noFill/>
        </p:spPr>
        <p:txBody>
          <a:bodyPr/>
          <a:lstStyle/>
          <a:p>
            <a:pPr indent="-6351" algn="l"/>
            <a:r>
              <a:rPr lang="zh-CN" altLang="en-US" sz="2800" dirty="0" smtClean="0"/>
              <a:t>分3种情况分析运行情况: </a:t>
            </a:r>
          </a:p>
          <a:p>
            <a:pPr indent="-6351" algn="l"/>
            <a:r>
              <a:rPr lang="zh-CN" altLang="en-US" sz="2800" dirty="0" smtClean="0"/>
              <a:t>（1） 执行上面的程序。图 为有函数嵌套时异常处理示意图。</a:t>
            </a:r>
          </a:p>
          <a:p>
            <a:pPr indent="-6351"/>
            <a:endParaRPr lang="zh-CN" altLang="en-US" dirty="0" smtClean="0"/>
          </a:p>
          <a:p>
            <a:pPr indent="-6351"/>
            <a:endParaRPr lang="zh-CN" altLang="en-US" dirty="0" smtClean="0"/>
          </a:p>
          <a:p>
            <a:pPr indent="-6351" algn="l"/>
            <a:endParaRPr lang="en-US" altLang="zh-CN" sz="2400" dirty="0" smtClean="0"/>
          </a:p>
          <a:p>
            <a:pPr indent="-6351" algn="l"/>
            <a:r>
              <a:rPr lang="zh-CN" altLang="en-US" sz="2400" dirty="0" smtClean="0"/>
              <a:t> </a:t>
            </a:r>
          </a:p>
          <a:p>
            <a:pPr indent="-6351" algn="l"/>
            <a:r>
              <a:rPr lang="zh-CN" altLang="en-US" sz="2400" dirty="0" smtClean="0"/>
              <a:t>程序运行结果如下: </a:t>
            </a:r>
          </a:p>
          <a:p>
            <a:pPr indent="-6351" algn="l"/>
            <a:r>
              <a:rPr lang="en-US" altLang="zh-CN" sz="2400" dirty="0"/>
              <a:t>OK0</a:t>
            </a:r>
            <a:r>
              <a:rPr lang="en-US" altLang="zh-CN" sz="2400" dirty="0" smtClean="0"/>
              <a:t>!                (</a:t>
            </a:r>
            <a:r>
              <a:rPr lang="zh-CN" altLang="en-US" sz="2400" dirty="0"/>
              <a:t>在主函数中捕获异常)</a:t>
            </a:r>
          </a:p>
          <a:p>
            <a:pPr indent="-6351" algn="l"/>
            <a:r>
              <a:rPr lang="en-US" altLang="zh-CN" sz="2400" dirty="0"/>
              <a:t>end0                (</a:t>
            </a:r>
            <a:r>
              <a:rPr lang="zh-CN" altLang="en-US" sz="2400" dirty="0"/>
              <a:t>执行主函数中最后一个语句时的输出</a:t>
            </a:r>
            <a:r>
              <a:rPr lang="zh-CN" altLang="en-US" sz="1800" dirty="0"/>
              <a:t>)</a:t>
            </a:r>
          </a:p>
        </p:txBody>
      </p:sp>
      <p:pic>
        <p:nvPicPr>
          <p:cNvPr id="19459" name="Picture 3" descr="F:\计算机事业部电子教案\C++程序设计\tu\tu\图14.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671" y="2137304"/>
            <a:ext cx="8155287" cy="187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矩形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59" y="-26590"/>
            <a:ext cx="815452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1" y="27385"/>
            <a:ext cx="748329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2.</a:t>
            </a:r>
            <a:r>
              <a:rPr lang="zh-CN" altLang="en-US" sz="3200" kern="0" dirty="0">
                <a:solidFill>
                  <a:schemeClr val="bg1"/>
                </a:solidFill>
              </a:rPr>
              <a:t>在函数嵌套的情况下检测异常处理</a:t>
            </a: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30371864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subTitle" idx="1"/>
          </p:nvPr>
        </p:nvSpPr>
        <p:spPr>
          <a:xfrm>
            <a:off x="410543" y="693490"/>
            <a:ext cx="11665296" cy="5992612"/>
          </a:xfrm>
          <a:noFill/>
        </p:spPr>
        <p:txBody>
          <a:bodyPr/>
          <a:lstStyle/>
          <a:p>
            <a:pPr indent="-6351" algn="l"/>
            <a:r>
              <a:rPr lang="zh-CN" altLang="en-US" sz="2400" dirty="0" smtClean="0"/>
              <a:t>(2) 如果将</a:t>
            </a:r>
            <a:r>
              <a:rPr lang="en-US" altLang="zh-CN" sz="2400" dirty="0" smtClean="0"/>
              <a:t>f3</a:t>
            </a:r>
            <a:r>
              <a:rPr lang="zh-CN" altLang="en-US" sz="2400" dirty="0" smtClean="0"/>
              <a:t>函数中的</a:t>
            </a:r>
            <a:r>
              <a:rPr lang="en-US" altLang="zh-CN" sz="2400" dirty="0" smtClean="0"/>
              <a:t>catch</a:t>
            </a:r>
            <a:r>
              <a:rPr lang="zh-CN" altLang="en-US" sz="2400" dirty="0" smtClean="0"/>
              <a:t>子句改为</a:t>
            </a:r>
            <a:r>
              <a:rPr lang="en-US" altLang="zh-CN" sz="2400" dirty="0" smtClean="0"/>
              <a:t>catch(double)，</a:t>
            </a:r>
            <a:r>
              <a:rPr lang="zh-CN" altLang="en-US" sz="2400" dirty="0" smtClean="0"/>
              <a:t>而程序中其他部分不变，则程序运行结果如下:</a:t>
            </a:r>
          </a:p>
          <a:p>
            <a:pPr indent="-6351" algn="l"/>
            <a:r>
              <a:rPr lang="en-US" altLang="zh-CN" sz="2400" dirty="0"/>
              <a:t>OK3!(</a:t>
            </a:r>
            <a:r>
              <a:rPr lang="zh-CN" altLang="en-US" sz="2400" dirty="0"/>
              <a:t>在</a:t>
            </a:r>
            <a:r>
              <a:rPr lang="en-US" altLang="zh-CN" sz="2400" dirty="0"/>
              <a:t>f3</a:t>
            </a:r>
            <a:r>
              <a:rPr lang="zh-CN" altLang="en-US" sz="2400" dirty="0"/>
              <a:t>函数中捕获异常)</a:t>
            </a:r>
          </a:p>
          <a:p>
            <a:pPr indent="-6351" algn="l"/>
            <a:r>
              <a:rPr lang="en-US" altLang="zh-CN" sz="2400" dirty="0"/>
              <a:t>end3                   (</a:t>
            </a:r>
            <a:r>
              <a:rPr lang="zh-CN" altLang="en-US" sz="2400" dirty="0"/>
              <a:t>执行</a:t>
            </a:r>
            <a:r>
              <a:rPr lang="en-US" altLang="zh-CN" sz="2400" dirty="0"/>
              <a:t>f3</a:t>
            </a:r>
            <a:r>
              <a:rPr lang="zh-CN" altLang="en-US" sz="2400" dirty="0"/>
              <a:t>函数中最后一个语句时的输出)</a:t>
            </a:r>
          </a:p>
          <a:p>
            <a:pPr indent="-6351" algn="l"/>
            <a:r>
              <a:rPr lang="en-US" altLang="zh-CN" sz="2400" dirty="0"/>
              <a:t>end2                   (</a:t>
            </a:r>
            <a:r>
              <a:rPr lang="zh-CN" altLang="en-US" sz="2400" dirty="0"/>
              <a:t>执行</a:t>
            </a:r>
            <a:r>
              <a:rPr lang="en-US" altLang="zh-CN" sz="2400" dirty="0"/>
              <a:t>f2</a:t>
            </a:r>
            <a:r>
              <a:rPr lang="zh-CN" altLang="en-US" sz="2400" dirty="0"/>
              <a:t>函数中最后一个语句时的输出)</a:t>
            </a:r>
          </a:p>
          <a:p>
            <a:pPr indent="-6351" algn="l"/>
            <a:r>
              <a:rPr lang="en-US" altLang="zh-CN" sz="2400" dirty="0"/>
              <a:t>end1                   (</a:t>
            </a:r>
            <a:r>
              <a:rPr lang="zh-CN" altLang="en-US" sz="2400" dirty="0"/>
              <a:t>执行</a:t>
            </a:r>
            <a:r>
              <a:rPr lang="en-US" altLang="zh-CN" sz="2400" dirty="0"/>
              <a:t>f1</a:t>
            </a:r>
            <a:r>
              <a:rPr lang="zh-CN" altLang="en-US" sz="2400" dirty="0"/>
              <a:t>函数中最后一个语句时的输出)</a:t>
            </a:r>
          </a:p>
          <a:p>
            <a:pPr indent="-6351" algn="l"/>
            <a:r>
              <a:rPr lang="en-US" altLang="zh-CN" sz="2400" dirty="0"/>
              <a:t>end0                   (</a:t>
            </a:r>
            <a:r>
              <a:rPr lang="zh-CN" altLang="en-US" sz="2400" dirty="0"/>
              <a:t>执行主函数中最后一个语句时的输出)</a:t>
            </a:r>
          </a:p>
          <a:p>
            <a:pPr indent="-6351" algn="l"/>
            <a:r>
              <a:rPr lang="zh-CN" altLang="en-US" sz="2400" dirty="0" smtClean="0"/>
              <a:t>(3) 如果在此基础上再将</a:t>
            </a:r>
            <a:r>
              <a:rPr lang="en-US" altLang="zh-CN" sz="2400" dirty="0" smtClean="0"/>
              <a:t>f3</a:t>
            </a:r>
            <a:r>
              <a:rPr lang="zh-CN" altLang="en-US" sz="2400" dirty="0" smtClean="0"/>
              <a:t>函数中的</a:t>
            </a:r>
            <a:r>
              <a:rPr lang="en-US" altLang="zh-CN" sz="2400" dirty="0" smtClean="0"/>
              <a:t>catch</a:t>
            </a:r>
            <a:r>
              <a:rPr lang="zh-CN" altLang="en-US" sz="2400" dirty="0" smtClean="0"/>
              <a:t>块改为</a:t>
            </a:r>
          </a:p>
          <a:p>
            <a:pPr indent="-6351" algn="l"/>
            <a:r>
              <a:rPr lang="en-US" altLang="zh-CN" sz="2400" dirty="0"/>
              <a:t>catch(double)</a:t>
            </a:r>
          </a:p>
          <a:p>
            <a:pPr indent="-6351" algn="l"/>
            <a:r>
              <a:rPr lang="en-US" altLang="zh-CN" sz="2400" dirty="0"/>
              <a:t>  {</a:t>
            </a:r>
            <a:r>
              <a:rPr lang="en-US" altLang="zh-CN" sz="2400" dirty="0" err="1"/>
              <a:t>cout</a:t>
            </a:r>
            <a:r>
              <a:rPr lang="en-US" altLang="zh-CN" sz="2400" dirty="0"/>
              <a:t>&lt;&lt;″OK3!″&lt;&lt;</a:t>
            </a:r>
            <a:r>
              <a:rPr lang="en-US" altLang="zh-CN" sz="2400" dirty="0" err="1"/>
              <a:t>endl;throw</a:t>
            </a:r>
            <a:r>
              <a:rPr lang="en-US" altLang="zh-CN" sz="2400" dirty="0"/>
              <a:t>;}</a:t>
            </a:r>
          </a:p>
          <a:p>
            <a:pPr indent="-6351" algn="l"/>
            <a:r>
              <a:rPr lang="zh-CN" altLang="en-US" sz="2400" dirty="0" smtClean="0"/>
              <a:t>程序运行结果如下: </a:t>
            </a:r>
          </a:p>
          <a:p>
            <a:pPr indent="-6351" algn="l"/>
            <a:r>
              <a:rPr lang="en-US" altLang="zh-CN" sz="2400" dirty="0"/>
              <a:t>OK3!(</a:t>
            </a:r>
            <a:r>
              <a:rPr lang="zh-CN" altLang="en-US" sz="2400" dirty="0"/>
              <a:t>在</a:t>
            </a:r>
            <a:r>
              <a:rPr lang="en-US" altLang="zh-CN" sz="2400" dirty="0"/>
              <a:t>f3</a:t>
            </a:r>
            <a:r>
              <a:rPr lang="zh-CN" altLang="en-US" sz="2400" dirty="0"/>
              <a:t>函数中捕获异常)</a:t>
            </a:r>
          </a:p>
          <a:p>
            <a:pPr indent="-6351" algn="l"/>
            <a:r>
              <a:rPr lang="en-US" altLang="zh-CN" sz="2400" dirty="0"/>
              <a:t>OK0!                  (</a:t>
            </a:r>
            <a:r>
              <a:rPr lang="zh-CN" altLang="en-US" sz="2400" dirty="0"/>
              <a:t>在主函数中捕获异常)</a:t>
            </a:r>
          </a:p>
          <a:p>
            <a:pPr indent="-6351" algn="l"/>
            <a:r>
              <a:rPr lang="en-US" altLang="zh-CN" sz="2400" dirty="0"/>
              <a:t>end0                  (</a:t>
            </a:r>
            <a:r>
              <a:rPr lang="zh-CN" altLang="en-US" sz="2400" dirty="0"/>
              <a:t>执行主函数中最后一个语句时的输出)</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15452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748329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2.</a:t>
            </a:r>
            <a:r>
              <a:rPr lang="zh-CN" altLang="en-US" sz="3200" kern="0" dirty="0">
                <a:solidFill>
                  <a:schemeClr val="bg1"/>
                </a:solidFill>
              </a:rPr>
              <a:t>在函数嵌套的情况下检测异常处理</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04066752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latin typeface="宋体" pitchFamily="2" charset="-122"/>
              </a:rPr>
              <a:t>异常处理概述</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subTitle" idx="1"/>
          </p:nvPr>
        </p:nvSpPr>
        <p:spPr>
          <a:xfrm>
            <a:off x="195619" y="714269"/>
            <a:ext cx="11881320" cy="5760640"/>
          </a:xfrm>
          <a:noFill/>
        </p:spPr>
        <p:txBody>
          <a:bodyPr/>
          <a:lstStyle/>
          <a:p>
            <a:pPr indent="-6351" algn="l"/>
            <a:r>
              <a:rPr lang="zh-CN" altLang="en-US" sz="2000" b="0" dirty="0" smtClean="0"/>
              <a:t>只有</a:t>
            </a:r>
            <a:r>
              <a:rPr lang="en-US" altLang="zh-CN" sz="2000" b="0" dirty="0" err="1" smtClean="0"/>
              <a:t>a+b</a:t>
            </a:r>
            <a:r>
              <a:rPr lang="en-US" altLang="zh-CN" sz="2000" b="0" dirty="0" smtClean="0"/>
              <a:t>&gt;</a:t>
            </a:r>
            <a:r>
              <a:rPr lang="en-US" altLang="zh-CN" sz="2000" b="0" dirty="0" err="1" smtClean="0"/>
              <a:t>c,b+c</a:t>
            </a:r>
            <a:r>
              <a:rPr lang="en-US" altLang="zh-CN" sz="2000" b="0" dirty="0" smtClean="0"/>
              <a:t>&gt;</a:t>
            </a:r>
            <a:r>
              <a:rPr lang="en-US" altLang="zh-CN" sz="2000" b="0" dirty="0" err="1" smtClean="0"/>
              <a:t>a,c+a</a:t>
            </a:r>
            <a:r>
              <a:rPr lang="en-US" altLang="zh-CN" sz="2000" b="0" dirty="0" smtClean="0"/>
              <a:t>&gt;b</a:t>
            </a:r>
            <a:r>
              <a:rPr lang="zh-CN" altLang="en-US" sz="2000" b="0" dirty="0" smtClean="0"/>
              <a:t>时才能构成三角形。设置异常处理，对不符合三角形条件的输出警告信息，不予计算。   </a:t>
            </a:r>
            <a:r>
              <a:rPr lang="en-US" altLang="zh-CN" sz="2000" b="0" dirty="0" smtClean="0"/>
              <a:t>1</a:t>
            </a:r>
            <a:r>
              <a:rPr lang="zh-CN" altLang="en-US" sz="2000" b="0" dirty="0" smtClean="0"/>
              <a:t>）</a:t>
            </a:r>
            <a:r>
              <a:rPr lang="zh-CN" altLang="en-US" sz="2000" dirty="0" smtClean="0"/>
              <a:t>先写出没有异常处理时的程序:</a:t>
            </a:r>
          </a:p>
          <a:p>
            <a:pPr indent="-6351" algn="l"/>
            <a:r>
              <a:rPr lang="zh-CN" altLang="en-US" sz="2000" dirty="0"/>
              <a:t>#</a:t>
            </a:r>
            <a:r>
              <a:rPr lang="en-US" altLang="zh-CN" sz="2000" dirty="0"/>
              <a:t>include &lt;</a:t>
            </a:r>
            <a:r>
              <a:rPr lang="en-US" altLang="zh-CN" sz="2000" dirty="0" err="1"/>
              <a:t>iostream</a:t>
            </a:r>
            <a:r>
              <a:rPr lang="en-US" altLang="zh-CN" sz="2000" dirty="0"/>
              <a:t>&gt;</a:t>
            </a:r>
          </a:p>
          <a:p>
            <a:pPr indent="-6351" algn="l"/>
            <a:r>
              <a:rPr lang="en-US" altLang="zh-CN" sz="2000" dirty="0"/>
              <a:t>#include &lt;</a:t>
            </a:r>
            <a:r>
              <a:rPr lang="en-US" altLang="zh-CN" sz="2000" dirty="0" err="1"/>
              <a:t>cmath</a:t>
            </a:r>
            <a:r>
              <a:rPr lang="en-US" altLang="zh-CN" sz="2000" dirty="0"/>
              <a:t>&gt;</a:t>
            </a:r>
          </a:p>
          <a:p>
            <a:pPr indent="-6351" algn="l"/>
            <a:r>
              <a:rPr lang="en-US" altLang="zh-CN" sz="2000" dirty="0"/>
              <a:t>using namespace </a:t>
            </a:r>
            <a:r>
              <a:rPr lang="en-US" altLang="zh-CN" sz="2000" dirty="0" err="1"/>
              <a:t>std</a:t>
            </a:r>
            <a:r>
              <a:rPr lang="en-US" altLang="zh-CN" sz="2000" dirty="0"/>
              <a:t>;</a:t>
            </a:r>
          </a:p>
          <a:p>
            <a:pPr indent="-6351" algn="l"/>
            <a:r>
              <a:rPr lang="en-US" altLang="zh-CN" sz="2000" dirty="0" err="1"/>
              <a:t>int</a:t>
            </a:r>
            <a:r>
              <a:rPr lang="en-US" altLang="zh-CN" sz="2000" dirty="0"/>
              <a:t> main( )</a:t>
            </a:r>
          </a:p>
          <a:p>
            <a:pPr indent="-6351" algn="l"/>
            <a:r>
              <a:rPr lang="en-US" altLang="zh-CN" sz="2000" dirty="0" smtClean="0"/>
              <a:t>{</a:t>
            </a:r>
          </a:p>
          <a:p>
            <a:pPr indent="-6351" algn="l"/>
            <a:r>
              <a:rPr lang="en-US" altLang="zh-CN" sz="2000" dirty="0"/>
              <a:t> </a:t>
            </a:r>
            <a:r>
              <a:rPr lang="en-US" altLang="zh-CN" sz="2000" dirty="0" smtClean="0"/>
              <a:t>       double </a:t>
            </a:r>
            <a:r>
              <a:rPr lang="en-US" altLang="zh-CN" sz="2000" dirty="0"/>
              <a:t>triangle(</a:t>
            </a:r>
            <a:r>
              <a:rPr lang="en-US" altLang="zh-CN" sz="2000" dirty="0" err="1"/>
              <a:t>double,double,double</a:t>
            </a:r>
            <a:r>
              <a:rPr lang="en-US" altLang="zh-CN" sz="2000" dirty="0"/>
              <a:t>);</a:t>
            </a:r>
          </a:p>
          <a:p>
            <a:pPr indent="-6351" algn="l"/>
            <a:r>
              <a:rPr lang="en-US" altLang="zh-CN" sz="2000" dirty="0"/>
              <a:t> </a:t>
            </a:r>
            <a:r>
              <a:rPr lang="en-US" altLang="zh-CN" sz="2000" dirty="0" smtClean="0"/>
              <a:t>       double </a:t>
            </a:r>
            <a:r>
              <a:rPr lang="en-US" altLang="zh-CN" sz="2000" dirty="0" err="1"/>
              <a:t>a,b,c</a:t>
            </a:r>
            <a:r>
              <a:rPr lang="en-US" altLang="zh-CN" sz="2000" dirty="0"/>
              <a:t>;</a:t>
            </a:r>
          </a:p>
          <a:p>
            <a:pPr indent="-6351" algn="l"/>
            <a:r>
              <a:rPr lang="en-US" altLang="zh-CN" sz="2000" dirty="0"/>
              <a:t> </a:t>
            </a:r>
            <a:r>
              <a:rPr lang="en-US" altLang="zh-CN" sz="2000" dirty="0" smtClean="0"/>
              <a:t>       </a:t>
            </a:r>
            <a:r>
              <a:rPr lang="en-US" altLang="zh-CN" sz="2000" dirty="0" err="1" smtClean="0"/>
              <a:t>cin</a:t>
            </a:r>
            <a:r>
              <a:rPr lang="en-US" altLang="zh-CN" sz="2000" dirty="0"/>
              <a:t>&gt;&gt;a&gt;&gt;b&gt;&gt;c;</a:t>
            </a:r>
          </a:p>
          <a:p>
            <a:pPr indent="-6351" algn="l"/>
            <a:r>
              <a:rPr lang="en-US" altLang="zh-CN" sz="2000" dirty="0"/>
              <a:t> </a:t>
            </a:r>
            <a:r>
              <a:rPr lang="en-US" altLang="zh-CN" sz="2000" dirty="0" smtClean="0"/>
              <a:t>       while(a&gt;0 </a:t>
            </a:r>
            <a:r>
              <a:rPr lang="en-US" altLang="zh-CN" sz="2000" dirty="0"/>
              <a:t>&amp;&amp; b&gt;0 &amp;&amp; c&gt;0)</a:t>
            </a:r>
          </a:p>
          <a:p>
            <a:pPr indent="-6351" algn="l"/>
            <a:r>
              <a:rPr lang="en-US" altLang="zh-CN" sz="2000" dirty="0"/>
              <a:t>  </a:t>
            </a:r>
            <a:r>
              <a:rPr lang="en-US" altLang="zh-CN" sz="2000" dirty="0" smtClean="0"/>
              <a:t>      {</a:t>
            </a:r>
          </a:p>
          <a:p>
            <a:pPr indent="-6351" algn="l"/>
            <a:r>
              <a:rPr lang="en-US" altLang="zh-CN" sz="2000" dirty="0"/>
              <a:t> </a:t>
            </a:r>
            <a:r>
              <a:rPr lang="en-US" altLang="zh-CN" sz="2000" dirty="0" smtClean="0"/>
              <a:t>               </a:t>
            </a:r>
            <a:r>
              <a:rPr lang="en-US" altLang="zh-CN" sz="2000" dirty="0" err="1" smtClean="0"/>
              <a:t>cout</a:t>
            </a:r>
            <a:r>
              <a:rPr lang="en-US" altLang="zh-CN" sz="2000" dirty="0"/>
              <a:t>&lt;&lt;triangle(</a:t>
            </a:r>
            <a:r>
              <a:rPr lang="en-US" altLang="zh-CN" sz="2000" dirty="0" err="1"/>
              <a:t>a,b,c</a:t>
            </a:r>
            <a:r>
              <a:rPr lang="en-US" altLang="zh-CN" sz="2000" dirty="0"/>
              <a:t>)&lt;&lt;</a:t>
            </a:r>
            <a:r>
              <a:rPr lang="en-US" altLang="zh-CN" sz="2000" dirty="0" err="1"/>
              <a:t>endl</a:t>
            </a:r>
            <a:r>
              <a:rPr lang="en-US" altLang="zh-CN" sz="2000" dirty="0"/>
              <a:t>;</a:t>
            </a:r>
          </a:p>
          <a:p>
            <a:pPr indent="-6351" algn="l"/>
            <a:r>
              <a:rPr lang="en-US" altLang="zh-CN" sz="2000" dirty="0"/>
              <a:t>   </a:t>
            </a:r>
            <a:r>
              <a:rPr lang="en-US" altLang="zh-CN" sz="2000" dirty="0" smtClean="0"/>
              <a:t>             </a:t>
            </a:r>
            <a:r>
              <a:rPr lang="en-US" altLang="zh-CN" sz="2000" dirty="0" err="1" smtClean="0"/>
              <a:t>cin</a:t>
            </a:r>
            <a:r>
              <a:rPr lang="en-US" altLang="zh-CN" sz="2000" dirty="0"/>
              <a:t>&gt;&gt;a&gt;&gt;b&gt;&gt;c;</a:t>
            </a:r>
          </a:p>
          <a:p>
            <a:pPr indent="-6351" algn="l"/>
            <a:r>
              <a:rPr lang="en-US" altLang="zh-CN" sz="2000" dirty="0"/>
              <a:t>  </a:t>
            </a:r>
            <a:r>
              <a:rPr lang="en-US" altLang="zh-CN" sz="2000" dirty="0" smtClean="0"/>
              <a:t>      }</a:t>
            </a:r>
            <a:endParaRPr lang="en-US" altLang="zh-CN" sz="2000" dirty="0"/>
          </a:p>
          <a:p>
            <a:pPr indent="-6351" algn="l"/>
            <a:r>
              <a:rPr lang="en-US" altLang="zh-CN" sz="2000" dirty="0"/>
              <a:t>  </a:t>
            </a:r>
            <a:r>
              <a:rPr lang="en-US" altLang="zh-CN" sz="2000" dirty="0" smtClean="0"/>
              <a:t>      return </a:t>
            </a:r>
            <a:r>
              <a:rPr lang="en-US" altLang="zh-CN" sz="2000" dirty="0"/>
              <a:t>0;</a:t>
            </a:r>
          </a:p>
          <a:p>
            <a:pPr indent="-6351" algn="l"/>
            <a:r>
              <a:rPr lang="en-US" altLang="zh-CN" sz="2000" dirty="0"/>
              <a:t>}</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94660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86354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3.</a:t>
            </a:r>
            <a:r>
              <a:rPr lang="zh-CN" altLang="en-US" sz="3200" kern="0" dirty="0">
                <a:solidFill>
                  <a:schemeClr val="bg1"/>
                </a:solidFill>
              </a:rPr>
              <a:t>给出三角形的三边</a:t>
            </a:r>
            <a:r>
              <a:rPr lang="en-US" altLang="zh-CN" sz="3200" kern="0" dirty="0" err="1">
                <a:solidFill>
                  <a:schemeClr val="bg1"/>
                </a:solidFill>
              </a:rPr>
              <a:t>a,b,c</a:t>
            </a:r>
            <a:r>
              <a:rPr lang="en-US" altLang="zh-CN" sz="3200" kern="0" dirty="0">
                <a:solidFill>
                  <a:schemeClr val="bg1"/>
                </a:solidFill>
              </a:rPr>
              <a:t>，</a:t>
            </a:r>
            <a:r>
              <a:rPr lang="zh-CN" altLang="en-US" sz="3200" kern="0" dirty="0">
                <a:solidFill>
                  <a:schemeClr val="bg1"/>
                </a:solidFill>
              </a:rPr>
              <a:t>求三角形的面积</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53685774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subTitle" idx="1"/>
          </p:nvPr>
        </p:nvSpPr>
        <p:spPr>
          <a:xfrm>
            <a:off x="986607" y="866976"/>
            <a:ext cx="8383940" cy="5992612"/>
          </a:xfrm>
          <a:noFill/>
        </p:spPr>
        <p:txBody>
          <a:bodyPr/>
          <a:lstStyle/>
          <a:p>
            <a:pPr indent="-6351" algn="l"/>
            <a:r>
              <a:rPr lang="en-US" altLang="zh-CN" sz="1800" dirty="0" smtClean="0"/>
              <a:t>double </a:t>
            </a:r>
            <a:r>
              <a:rPr lang="en-US" altLang="zh-CN" sz="1800" dirty="0"/>
              <a:t>triangle(double </a:t>
            </a:r>
            <a:r>
              <a:rPr lang="en-US" altLang="zh-CN" sz="1800" dirty="0" err="1"/>
              <a:t>a,double</a:t>
            </a:r>
            <a:r>
              <a:rPr lang="en-US" altLang="zh-CN" sz="1800" dirty="0"/>
              <a:t> </a:t>
            </a:r>
            <a:r>
              <a:rPr lang="en-US" altLang="zh-CN" sz="1800" dirty="0" err="1"/>
              <a:t>b,double</a:t>
            </a:r>
            <a:r>
              <a:rPr lang="en-US" altLang="zh-CN" sz="1800" dirty="0"/>
              <a:t> c)</a:t>
            </a:r>
          </a:p>
          <a:p>
            <a:pPr indent="-6351" algn="l"/>
            <a:r>
              <a:rPr lang="en-US" altLang="zh-CN" sz="1800" dirty="0" smtClean="0"/>
              <a:t>{</a:t>
            </a:r>
          </a:p>
          <a:p>
            <a:pPr indent="-6351" algn="l"/>
            <a:r>
              <a:rPr lang="en-US" altLang="zh-CN" sz="1800" dirty="0"/>
              <a:t> </a:t>
            </a:r>
            <a:r>
              <a:rPr lang="en-US" altLang="zh-CN" sz="1800" dirty="0" smtClean="0"/>
              <a:t>       double </a:t>
            </a:r>
            <a:r>
              <a:rPr lang="en-US" altLang="zh-CN" sz="1800" dirty="0"/>
              <a:t>area;</a:t>
            </a:r>
          </a:p>
          <a:p>
            <a:pPr indent="-6351" algn="l"/>
            <a:r>
              <a:rPr lang="en-US" altLang="zh-CN" sz="1800" dirty="0"/>
              <a:t> </a:t>
            </a:r>
            <a:r>
              <a:rPr lang="en-US" altLang="zh-CN" sz="1800" dirty="0" smtClean="0"/>
              <a:t>       double </a:t>
            </a:r>
            <a:r>
              <a:rPr lang="en-US" altLang="zh-CN" sz="1800" dirty="0"/>
              <a:t>s=(</a:t>
            </a:r>
            <a:r>
              <a:rPr lang="en-US" altLang="zh-CN" sz="1800" dirty="0" err="1"/>
              <a:t>a+b+c</a:t>
            </a:r>
            <a:r>
              <a:rPr lang="en-US" altLang="zh-CN" sz="1800" dirty="0"/>
              <a:t>)/2;</a:t>
            </a:r>
          </a:p>
          <a:p>
            <a:pPr indent="-6351" algn="l"/>
            <a:r>
              <a:rPr lang="en-US" altLang="zh-CN" sz="1800" dirty="0"/>
              <a:t> </a:t>
            </a:r>
            <a:r>
              <a:rPr lang="en-US" altLang="zh-CN" sz="1800" dirty="0" smtClean="0"/>
              <a:t>       area=</a:t>
            </a:r>
            <a:r>
              <a:rPr lang="en-US" altLang="zh-CN" sz="1800" dirty="0" err="1" smtClean="0"/>
              <a:t>sqrt</a:t>
            </a:r>
            <a:r>
              <a:rPr lang="en-US" altLang="zh-CN" sz="1800" dirty="0" smtClean="0"/>
              <a:t>(s</a:t>
            </a:r>
            <a:r>
              <a:rPr lang="en-US" altLang="zh-CN" sz="1800" dirty="0"/>
              <a:t>*(s-a)*(s-b)*(s-c));</a:t>
            </a:r>
          </a:p>
          <a:p>
            <a:pPr indent="-6351" algn="l"/>
            <a:r>
              <a:rPr lang="en-US" altLang="zh-CN" sz="1800" dirty="0"/>
              <a:t> </a:t>
            </a:r>
            <a:r>
              <a:rPr lang="en-US" altLang="zh-CN" sz="1800" dirty="0" smtClean="0"/>
              <a:t>       return </a:t>
            </a:r>
            <a:r>
              <a:rPr lang="en-US" altLang="zh-CN" sz="1800" dirty="0"/>
              <a:t>area;</a:t>
            </a:r>
          </a:p>
          <a:p>
            <a:pPr indent="-6351" algn="l"/>
            <a:r>
              <a:rPr lang="en-US" altLang="zh-CN" sz="1800" dirty="0"/>
              <a:t>}</a:t>
            </a:r>
            <a:endParaRPr lang="zh-CN" altLang="en-US" sz="1800" dirty="0"/>
          </a:p>
          <a:p>
            <a:pPr indent="-6351" algn="l"/>
            <a:r>
              <a:rPr lang="zh-CN" altLang="en-US" b="0" dirty="0" smtClean="0"/>
              <a:t>运行情况如下:</a:t>
            </a:r>
          </a:p>
          <a:p>
            <a:pPr indent="-6351" algn="l"/>
            <a:r>
              <a:rPr lang="zh-CN" altLang="en-US" sz="1800" u="sng" dirty="0"/>
              <a:t>6 5 4</a:t>
            </a:r>
            <a:r>
              <a:rPr lang="zh-CN" altLang="en-US" sz="1800" u="sng" dirty="0" smtClean="0"/>
              <a:t>↙</a:t>
            </a:r>
            <a:r>
              <a:rPr lang="zh-CN" altLang="en-US" sz="1800" dirty="0" smtClean="0"/>
              <a:t>               (</a:t>
            </a:r>
            <a:r>
              <a:rPr lang="zh-CN" altLang="en-US" sz="1800" dirty="0"/>
              <a:t>输入</a:t>
            </a:r>
            <a:r>
              <a:rPr lang="en-US" altLang="zh-CN" sz="1800" dirty="0" err="1"/>
              <a:t>a,b,c</a:t>
            </a:r>
            <a:r>
              <a:rPr lang="zh-CN" altLang="en-US" sz="1800" dirty="0"/>
              <a:t>的值) </a:t>
            </a:r>
          </a:p>
          <a:p>
            <a:pPr indent="-6351" algn="l"/>
            <a:r>
              <a:rPr lang="zh-CN" altLang="en-US" sz="1800" dirty="0"/>
              <a:t>9.92157             </a:t>
            </a:r>
            <a:r>
              <a:rPr lang="zh-CN" altLang="en-US" sz="1800" dirty="0" smtClean="0"/>
              <a:t> (</a:t>
            </a:r>
            <a:r>
              <a:rPr lang="zh-CN" altLang="en-US" sz="1800" dirty="0"/>
              <a:t>输出三角形的面积)</a:t>
            </a:r>
          </a:p>
          <a:p>
            <a:pPr indent="-6351" algn="l"/>
            <a:r>
              <a:rPr lang="zh-CN" altLang="en-US" sz="1800" u="sng" dirty="0"/>
              <a:t>1 1.5 2↙</a:t>
            </a:r>
            <a:r>
              <a:rPr lang="zh-CN" altLang="en-US" sz="1800" dirty="0"/>
              <a:t>           </a:t>
            </a:r>
            <a:r>
              <a:rPr lang="zh-CN" altLang="en-US" sz="1800" dirty="0" smtClean="0"/>
              <a:t> (</a:t>
            </a:r>
            <a:r>
              <a:rPr lang="zh-CN" altLang="en-US" sz="1800" dirty="0"/>
              <a:t>输入</a:t>
            </a:r>
            <a:r>
              <a:rPr lang="en-US" altLang="zh-CN" sz="1800" dirty="0" err="1"/>
              <a:t>a,b,c</a:t>
            </a:r>
            <a:r>
              <a:rPr lang="zh-CN" altLang="en-US" sz="1800" dirty="0"/>
              <a:t>的值)</a:t>
            </a:r>
          </a:p>
          <a:p>
            <a:pPr indent="-6351" algn="l"/>
            <a:r>
              <a:rPr lang="zh-CN" altLang="en-US" sz="1800" dirty="0"/>
              <a:t>0.726184            (输出三角形的面积)</a:t>
            </a:r>
          </a:p>
          <a:p>
            <a:pPr indent="-6351" algn="l"/>
            <a:r>
              <a:rPr lang="zh-CN" altLang="en-US" sz="1800" u="sng" dirty="0"/>
              <a:t>1 2 1↙</a:t>
            </a:r>
            <a:r>
              <a:rPr lang="zh-CN" altLang="en-US" sz="1800" dirty="0"/>
              <a:t>             </a:t>
            </a:r>
            <a:r>
              <a:rPr lang="zh-CN" altLang="en-US" sz="1800" dirty="0" smtClean="0"/>
              <a:t>  (</a:t>
            </a:r>
            <a:r>
              <a:rPr lang="zh-CN" altLang="en-US" sz="1800" dirty="0"/>
              <a:t>输入</a:t>
            </a:r>
            <a:r>
              <a:rPr lang="en-US" altLang="zh-CN" sz="1800" dirty="0" err="1"/>
              <a:t>a,b,c</a:t>
            </a:r>
            <a:r>
              <a:rPr lang="zh-CN" altLang="en-US" sz="1800" dirty="0"/>
              <a:t>的值)</a:t>
            </a:r>
          </a:p>
          <a:p>
            <a:pPr indent="-6351" algn="l"/>
            <a:r>
              <a:rPr lang="zh-CN" altLang="en-US" sz="1800" dirty="0"/>
              <a:t>0                   </a:t>
            </a:r>
            <a:r>
              <a:rPr lang="zh-CN" altLang="en-US" sz="1800" dirty="0" smtClean="0"/>
              <a:t>      (</a:t>
            </a:r>
            <a:r>
              <a:rPr lang="zh-CN" altLang="en-US" sz="1800" dirty="0"/>
              <a:t>输出三角形的面积，此结果显然不对,因为不是三角形)</a:t>
            </a:r>
          </a:p>
          <a:p>
            <a:pPr indent="-6351" algn="l"/>
            <a:r>
              <a:rPr lang="zh-CN" altLang="en-US" sz="1800" u="sng" dirty="0"/>
              <a:t>1 0 6↙</a:t>
            </a:r>
            <a:r>
              <a:rPr lang="zh-CN" altLang="en-US" sz="1800" dirty="0"/>
              <a:t>             </a:t>
            </a:r>
            <a:r>
              <a:rPr lang="zh-CN" altLang="en-US" sz="1800" dirty="0" smtClean="0"/>
              <a:t>  (</a:t>
            </a:r>
            <a:r>
              <a:rPr lang="zh-CN" altLang="en-US" sz="1800" dirty="0"/>
              <a:t>输入</a:t>
            </a:r>
            <a:r>
              <a:rPr lang="en-US" altLang="zh-CN" sz="1800" dirty="0" err="1"/>
              <a:t>a,b,c</a:t>
            </a:r>
            <a:r>
              <a:rPr lang="zh-CN" altLang="en-US" sz="1800" dirty="0"/>
              <a:t>的值) </a:t>
            </a:r>
          </a:p>
          <a:p>
            <a:pPr indent="-6351" algn="l"/>
            <a:r>
              <a:rPr lang="zh-CN" altLang="en-US" sz="1800" dirty="0"/>
              <a:t>(结束)</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94660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86354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3.</a:t>
            </a:r>
            <a:r>
              <a:rPr lang="zh-CN" altLang="en-US" sz="3200" kern="0" dirty="0">
                <a:solidFill>
                  <a:schemeClr val="bg1"/>
                </a:solidFill>
              </a:rPr>
              <a:t>给出三角形的三边</a:t>
            </a:r>
            <a:r>
              <a:rPr lang="en-US" altLang="zh-CN" sz="3200" kern="0" dirty="0" err="1">
                <a:solidFill>
                  <a:schemeClr val="bg1"/>
                </a:solidFill>
              </a:rPr>
              <a:t>a,b,c</a:t>
            </a:r>
            <a:r>
              <a:rPr lang="en-US" altLang="zh-CN" sz="3200" kern="0" dirty="0">
                <a:solidFill>
                  <a:schemeClr val="bg1"/>
                </a:solidFill>
              </a:rPr>
              <a:t>，</a:t>
            </a:r>
            <a:r>
              <a:rPr lang="zh-CN" altLang="en-US" sz="3200" kern="0" dirty="0">
                <a:solidFill>
                  <a:schemeClr val="bg1"/>
                </a:solidFill>
              </a:rPr>
              <a:t>求三角形的面积</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90740658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subTitle" idx="1"/>
          </p:nvPr>
        </p:nvSpPr>
        <p:spPr>
          <a:xfrm>
            <a:off x="188464" y="866976"/>
            <a:ext cx="11835335" cy="5992612"/>
          </a:xfrm>
          <a:noFill/>
        </p:spPr>
        <p:txBody>
          <a:bodyPr/>
          <a:lstStyle/>
          <a:p>
            <a:pPr indent="-6351" algn="l"/>
            <a:r>
              <a:rPr lang="en-US" altLang="zh-CN" sz="2000" b="0" dirty="0" smtClean="0"/>
              <a:t>2)</a:t>
            </a:r>
            <a:r>
              <a:rPr lang="zh-CN" altLang="en-US" sz="2000" b="0" dirty="0" smtClean="0"/>
              <a:t>修改程序，在函数</a:t>
            </a:r>
            <a:r>
              <a:rPr lang="en-US" altLang="zh-CN" sz="2000" b="0" dirty="0" err="1" smtClean="0"/>
              <a:t>traingle</a:t>
            </a:r>
            <a:r>
              <a:rPr lang="zh-CN" altLang="en-US" sz="2000" b="0" dirty="0" smtClean="0"/>
              <a:t>中对三角形条件进行检查，如果不符合三角形条件，就抛出一个异常信息，在主函数中的</a:t>
            </a:r>
            <a:r>
              <a:rPr lang="en-US" altLang="zh-CN" sz="2000" b="0" dirty="0" smtClean="0"/>
              <a:t>try-catch</a:t>
            </a:r>
            <a:r>
              <a:rPr lang="zh-CN" altLang="en-US" sz="2000" b="0" dirty="0" smtClean="0"/>
              <a:t>块中调用</a:t>
            </a:r>
            <a:r>
              <a:rPr lang="en-US" altLang="zh-CN" sz="2000" b="0" dirty="0" err="1" smtClean="0"/>
              <a:t>traingle</a:t>
            </a:r>
            <a:r>
              <a:rPr lang="zh-CN" altLang="en-US" sz="2000" b="0" dirty="0" smtClean="0"/>
              <a:t>函数，检测有无异常信息，并作相应处理。修改后的程序如下:</a:t>
            </a:r>
          </a:p>
          <a:p>
            <a:pPr indent="-6351" algn="l"/>
            <a:r>
              <a:rPr lang="zh-CN" altLang="en-US" sz="1800" dirty="0"/>
              <a:t>#</a:t>
            </a:r>
            <a:r>
              <a:rPr lang="en-US" altLang="zh-CN" sz="1800" dirty="0"/>
              <a:t>include &lt;</a:t>
            </a:r>
            <a:r>
              <a:rPr lang="en-US" altLang="zh-CN" sz="1800" dirty="0" err="1"/>
              <a:t>iostream</a:t>
            </a:r>
            <a:r>
              <a:rPr lang="en-US" altLang="zh-CN" sz="1800" dirty="0"/>
              <a:t>&gt;</a:t>
            </a:r>
          </a:p>
          <a:p>
            <a:pPr indent="-6351" algn="l"/>
            <a:r>
              <a:rPr lang="en-US" altLang="zh-CN" sz="1800" dirty="0"/>
              <a:t>#include &lt;</a:t>
            </a:r>
            <a:r>
              <a:rPr lang="en-US" altLang="zh-CN" sz="1800" dirty="0" err="1"/>
              <a:t>cmath</a:t>
            </a:r>
            <a:r>
              <a:rPr lang="en-US" altLang="zh-CN" sz="1800" dirty="0"/>
              <a:t>&gt;</a:t>
            </a:r>
          </a:p>
          <a:p>
            <a:pPr indent="-6351" algn="l"/>
            <a:r>
              <a:rPr lang="en-US" altLang="zh-CN" sz="1800" dirty="0"/>
              <a:t>using namespace </a:t>
            </a:r>
            <a:r>
              <a:rPr lang="en-US" altLang="zh-CN" sz="1800" dirty="0" err="1"/>
              <a:t>std</a:t>
            </a:r>
            <a:r>
              <a:rPr lang="en-US" altLang="zh-CN" sz="1800" dirty="0"/>
              <a:t>;</a:t>
            </a:r>
          </a:p>
          <a:p>
            <a:pPr indent="-6351" algn="l"/>
            <a:r>
              <a:rPr lang="en-US" altLang="zh-CN" sz="1800" dirty="0"/>
              <a:t>void main( )</a:t>
            </a:r>
          </a:p>
          <a:p>
            <a:pPr indent="-6351" algn="l"/>
            <a:r>
              <a:rPr lang="en-US" altLang="zh-CN" sz="1800" dirty="0" smtClean="0"/>
              <a:t>{</a:t>
            </a:r>
          </a:p>
          <a:p>
            <a:pPr indent="-6351" algn="l"/>
            <a:r>
              <a:rPr lang="en-US" altLang="zh-CN" sz="1800" dirty="0"/>
              <a:t> </a:t>
            </a:r>
            <a:r>
              <a:rPr lang="en-US" altLang="zh-CN" sz="1800" dirty="0" smtClean="0"/>
              <a:t>       double </a:t>
            </a:r>
            <a:r>
              <a:rPr lang="en-US" altLang="zh-CN" sz="1800" dirty="0"/>
              <a:t>triangle(</a:t>
            </a:r>
            <a:r>
              <a:rPr lang="en-US" altLang="zh-CN" sz="1800" dirty="0" err="1"/>
              <a:t>double,double,double</a:t>
            </a:r>
            <a:r>
              <a:rPr lang="en-US" altLang="zh-CN" sz="1800" dirty="0"/>
              <a:t>);</a:t>
            </a:r>
          </a:p>
          <a:p>
            <a:pPr indent="-6351" algn="l"/>
            <a:r>
              <a:rPr lang="en-US" altLang="zh-CN" sz="1800" dirty="0"/>
              <a:t> </a:t>
            </a:r>
            <a:r>
              <a:rPr lang="en-US" altLang="zh-CN" sz="1800" dirty="0" smtClean="0"/>
              <a:t>       double </a:t>
            </a:r>
            <a:r>
              <a:rPr lang="en-US" altLang="zh-CN" sz="1800" dirty="0" err="1"/>
              <a:t>a,b,c</a:t>
            </a:r>
            <a:r>
              <a:rPr lang="en-US" altLang="zh-CN" sz="1800" dirty="0"/>
              <a:t>;</a:t>
            </a:r>
          </a:p>
          <a:p>
            <a:pPr indent="-6351" algn="l"/>
            <a:r>
              <a:rPr lang="en-US" altLang="zh-CN" sz="1800" dirty="0"/>
              <a:t> </a:t>
            </a:r>
            <a:r>
              <a:rPr lang="en-US" altLang="zh-CN" sz="1800" dirty="0" smtClean="0"/>
              <a:t>       </a:t>
            </a:r>
            <a:r>
              <a:rPr lang="en-US" altLang="zh-CN" sz="1800" dirty="0" err="1" smtClean="0"/>
              <a:t>cin</a:t>
            </a:r>
            <a:r>
              <a:rPr lang="en-US" altLang="zh-CN" sz="1800" dirty="0"/>
              <a:t>&gt;&gt;a&gt;&gt;b&gt;&gt;c;</a:t>
            </a:r>
          </a:p>
          <a:p>
            <a:pPr indent="-6351" algn="l"/>
            <a:r>
              <a:rPr lang="en-US" altLang="zh-CN" sz="1800" dirty="0">
                <a:solidFill>
                  <a:schemeClr val="bg2"/>
                </a:solidFill>
              </a:rPr>
              <a:t> </a:t>
            </a:r>
            <a:r>
              <a:rPr lang="en-US" altLang="zh-CN" sz="1800" dirty="0" smtClean="0">
                <a:solidFill>
                  <a:schemeClr val="bg2"/>
                </a:solidFill>
              </a:rPr>
              <a:t>       try                  </a:t>
            </a:r>
            <a:r>
              <a:rPr lang="en-US" altLang="zh-CN" sz="1800" dirty="0" smtClean="0"/>
              <a:t>//</a:t>
            </a:r>
            <a:r>
              <a:rPr lang="zh-CN" altLang="en-US" sz="1800" dirty="0"/>
              <a:t>在</a:t>
            </a:r>
            <a:r>
              <a:rPr lang="en-US" altLang="zh-CN" sz="1800" dirty="0"/>
              <a:t>try</a:t>
            </a:r>
            <a:r>
              <a:rPr lang="zh-CN" altLang="en-US" sz="1800" dirty="0"/>
              <a:t>块中包含要检查的函数</a:t>
            </a:r>
          </a:p>
          <a:p>
            <a:pPr indent="-6351" algn="l"/>
            <a:r>
              <a:rPr lang="zh-CN" altLang="en-US" sz="1800" dirty="0"/>
              <a:t>  </a:t>
            </a:r>
            <a:r>
              <a:rPr lang="zh-CN" altLang="en-US" sz="1800" dirty="0" smtClean="0"/>
              <a:t>      {</a:t>
            </a:r>
            <a:endParaRPr lang="en-US" altLang="zh-CN" sz="1800" dirty="0" smtClean="0"/>
          </a:p>
          <a:p>
            <a:pPr indent="-6351" algn="l"/>
            <a:r>
              <a:rPr lang="en-US" altLang="zh-CN" sz="1800" dirty="0"/>
              <a:t> </a:t>
            </a:r>
            <a:r>
              <a:rPr lang="en-US" altLang="zh-CN" sz="1800" dirty="0" smtClean="0"/>
              <a:t>                while(a&gt;0 </a:t>
            </a:r>
            <a:r>
              <a:rPr lang="en-US" altLang="zh-CN" sz="1800" dirty="0"/>
              <a:t>&amp;&amp; b&gt;0 &amp;&amp; c&gt;0)</a:t>
            </a:r>
          </a:p>
          <a:p>
            <a:pPr indent="-6351" algn="l"/>
            <a:r>
              <a:rPr lang="en-US" altLang="zh-CN" sz="1800" dirty="0"/>
              <a:t>    </a:t>
            </a:r>
            <a:r>
              <a:rPr lang="en-US" altLang="zh-CN" sz="1800" dirty="0" smtClean="0"/>
              <a:t>             {</a:t>
            </a:r>
          </a:p>
          <a:p>
            <a:pPr indent="-6351" algn="l"/>
            <a:r>
              <a:rPr lang="en-US" altLang="zh-CN" sz="1800" dirty="0"/>
              <a:t> </a:t>
            </a:r>
            <a:r>
              <a:rPr lang="en-US" altLang="zh-CN" sz="1800" dirty="0" smtClean="0"/>
              <a:t>                         </a:t>
            </a:r>
            <a:r>
              <a:rPr lang="en-US" altLang="zh-CN" sz="1800" dirty="0" err="1" smtClean="0"/>
              <a:t>cout</a:t>
            </a:r>
            <a:r>
              <a:rPr lang="en-US" altLang="zh-CN" sz="1800" dirty="0"/>
              <a:t>&lt;&lt;</a:t>
            </a:r>
            <a:r>
              <a:rPr lang="en-US" altLang="zh-CN" sz="1800" b="1" dirty="0">
                <a:solidFill>
                  <a:srgbClr val="00B050"/>
                </a:solidFill>
              </a:rPr>
              <a:t>triangle</a:t>
            </a:r>
            <a:r>
              <a:rPr lang="en-US" altLang="zh-CN" sz="1800" dirty="0"/>
              <a:t>(</a:t>
            </a:r>
            <a:r>
              <a:rPr lang="en-US" altLang="zh-CN" sz="1800" dirty="0" err="1"/>
              <a:t>a,b,c</a:t>
            </a:r>
            <a:r>
              <a:rPr lang="en-US" altLang="zh-CN" sz="1800" dirty="0"/>
              <a:t>)&lt;&lt;</a:t>
            </a:r>
            <a:r>
              <a:rPr lang="en-US" altLang="zh-CN" sz="1800" dirty="0" err="1"/>
              <a:t>endl</a:t>
            </a:r>
            <a:r>
              <a:rPr lang="en-US" altLang="zh-CN" sz="1800" dirty="0"/>
              <a:t>;</a:t>
            </a:r>
          </a:p>
          <a:p>
            <a:pPr indent="-6351" algn="l"/>
            <a:r>
              <a:rPr lang="en-US" altLang="zh-CN" sz="1800" dirty="0"/>
              <a:t>   </a:t>
            </a:r>
            <a:r>
              <a:rPr lang="en-US" altLang="zh-CN" sz="1800" dirty="0" smtClean="0"/>
              <a:t>                       </a:t>
            </a:r>
            <a:r>
              <a:rPr lang="en-US" altLang="zh-CN" sz="1800" dirty="0" err="1" smtClean="0"/>
              <a:t>cin</a:t>
            </a:r>
            <a:r>
              <a:rPr lang="en-US" altLang="zh-CN" sz="1800" dirty="0"/>
              <a:t>&gt;&gt;a&gt;&gt;b&gt;&gt;c;</a:t>
            </a:r>
          </a:p>
          <a:p>
            <a:pPr indent="-6351" algn="l"/>
            <a:r>
              <a:rPr lang="en-US" altLang="zh-CN" sz="1800" dirty="0"/>
              <a:t>    </a:t>
            </a:r>
            <a:r>
              <a:rPr lang="en-US" altLang="zh-CN" sz="1800" dirty="0" smtClean="0"/>
              <a:t>             }</a:t>
            </a:r>
            <a:endParaRPr lang="en-US" altLang="zh-CN" sz="1800" dirty="0"/>
          </a:p>
          <a:p>
            <a:pPr indent="-6351" algn="l"/>
            <a:r>
              <a:rPr lang="en-US" altLang="zh-CN" sz="1800" dirty="0"/>
              <a:t>  </a:t>
            </a:r>
            <a:r>
              <a:rPr lang="en-US" altLang="zh-CN" sz="1800" dirty="0" smtClean="0"/>
              <a:t>     }</a:t>
            </a:r>
            <a:endParaRPr lang="zh-CN" altLang="en-US" sz="18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94660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86354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3.</a:t>
            </a:r>
            <a:r>
              <a:rPr lang="zh-CN" altLang="en-US" sz="3200" kern="0" dirty="0">
                <a:solidFill>
                  <a:schemeClr val="bg1"/>
                </a:solidFill>
              </a:rPr>
              <a:t>给出三角形的三边</a:t>
            </a:r>
            <a:r>
              <a:rPr lang="en-US" altLang="zh-CN" sz="3200" kern="0" dirty="0" err="1">
                <a:solidFill>
                  <a:schemeClr val="bg1"/>
                </a:solidFill>
              </a:rPr>
              <a:t>a,b,c</a:t>
            </a:r>
            <a:r>
              <a:rPr lang="en-US" altLang="zh-CN" sz="3200" kern="0" dirty="0">
                <a:solidFill>
                  <a:schemeClr val="bg1"/>
                </a:solidFill>
              </a:rPr>
              <a:t>，</a:t>
            </a:r>
            <a:r>
              <a:rPr lang="zh-CN" altLang="en-US" sz="3200" kern="0" dirty="0">
                <a:solidFill>
                  <a:schemeClr val="bg1"/>
                </a:solidFill>
              </a:rPr>
              <a:t>求三角形的面积</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01645573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subTitle" idx="1"/>
          </p:nvPr>
        </p:nvSpPr>
        <p:spPr>
          <a:xfrm>
            <a:off x="600215" y="866976"/>
            <a:ext cx="10539520" cy="5992612"/>
          </a:xfrm>
          <a:noFill/>
        </p:spPr>
        <p:txBody>
          <a:bodyPr/>
          <a:lstStyle/>
          <a:p>
            <a:pPr indent="-6351" algn="l"/>
            <a:r>
              <a:rPr lang="en-US" altLang="zh-CN" sz="1800" dirty="0"/>
              <a:t> </a:t>
            </a:r>
            <a:r>
              <a:rPr lang="en-US" altLang="zh-CN" sz="1800" dirty="0" smtClean="0"/>
              <a:t>           </a:t>
            </a:r>
            <a:r>
              <a:rPr lang="en-US" altLang="zh-CN" sz="1800" dirty="0" smtClean="0">
                <a:solidFill>
                  <a:schemeClr val="bg2"/>
                </a:solidFill>
              </a:rPr>
              <a:t>catch(double</a:t>
            </a:r>
            <a:r>
              <a:rPr lang="en-US" altLang="zh-CN" sz="1800" dirty="0">
                <a:solidFill>
                  <a:schemeClr val="bg2"/>
                </a:solidFill>
              </a:rPr>
              <a:t>)                       </a:t>
            </a:r>
            <a:r>
              <a:rPr lang="en-US" altLang="zh-CN" sz="1800" dirty="0"/>
              <a:t>//</a:t>
            </a:r>
            <a:r>
              <a:rPr lang="zh-CN" altLang="en-US" sz="1800" dirty="0"/>
              <a:t>用</a:t>
            </a:r>
            <a:r>
              <a:rPr lang="en-US" altLang="zh-CN" sz="1800" dirty="0"/>
              <a:t>catch</a:t>
            </a:r>
            <a:r>
              <a:rPr lang="zh-CN" altLang="en-US" sz="1800" dirty="0"/>
              <a:t>捕捉异常信息并作相应处理</a:t>
            </a:r>
          </a:p>
          <a:p>
            <a:pPr indent="-6351" algn="l"/>
            <a:r>
              <a:rPr lang="zh-CN" altLang="en-US" sz="1800" dirty="0"/>
              <a:t> </a:t>
            </a:r>
            <a:r>
              <a:rPr lang="zh-CN" altLang="en-US" sz="1800" dirty="0" smtClean="0"/>
              <a:t>           {</a:t>
            </a:r>
            <a:r>
              <a:rPr lang="en-US" altLang="zh-CN" sz="1800" dirty="0" err="1"/>
              <a:t>cout</a:t>
            </a:r>
            <a:r>
              <a:rPr lang="en-US" altLang="zh-CN" sz="1800" dirty="0"/>
              <a:t>&lt;&lt;″a=″&lt;&lt;a&lt;&lt;″,b=″&lt;&lt;b&lt;&lt;″,c=″&lt;&lt;c&lt;&lt;″,that is not a triangle!″&lt;&lt;</a:t>
            </a:r>
            <a:r>
              <a:rPr lang="en-US" altLang="zh-CN" sz="1800" dirty="0" err="1"/>
              <a:t>endl</a:t>
            </a:r>
            <a:r>
              <a:rPr lang="en-US" altLang="zh-CN" sz="1800" dirty="0"/>
              <a:t>;}</a:t>
            </a:r>
          </a:p>
          <a:p>
            <a:pPr indent="-6351" algn="l"/>
            <a:r>
              <a:rPr lang="en-US" altLang="zh-CN" sz="1800" dirty="0"/>
              <a:t> </a:t>
            </a:r>
            <a:r>
              <a:rPr lang="en-US" altLang="zh-CN" sz="1800" dirty="0" smtClean="0"/>
              <a:t>           </a:t>
            </a:r>
            <a:r>
              <a:rPr lang="en-US" altLang="zh-CN" sz="1800" dirty="0" err="1" smtClean="0"/>
              <a:t>cout</a:t>
            </a:r>
            <a:r>
              <a:rPr lang="en-US" altLang="zh-CN" sz="1800" dirty="0"/>
              <a:t>&lt;&lt;″end″&lt;&lt;</a:t>
            </a:r>
            <a:r>
              <a:rPr lang="en-US" altLang="zh-CN" sz="1800" dirty="0" err="1"/>
              <a:t>endl</a:t>
            </a:r>
            <a:r>
              <a:rPr lang="en-US" altLang="zh-CN" sz="1800" dirty="0"/>
              <a:t>;</a:t>
            </a:r>
          </a:p>
          <a:p>
            <a:pPr indent="-6351" algn="l"/>
            <a:r>
              <a:rPr lang="en-US" altLang="zh-CN" sz="1800" dirty="0"/>
              <a:t>}</a:t>
            </a:r>
          </a:p>
          <a:p>
            <a:pPr indent="-6351" algn="l"/>
            <a:r>
              <a:rPr lang="en-US" altLang="zh-CN" sz="1800" dirty="0" smtClean="0"/>
              <a:t>double </a:t>
            </a:r>
            <a:r>
              <a:rPr lang="en-US" altLang="zh-CN" sz="1800" dirty="0"/>
              <a:t>triangle(double </a:t>
            </a:r>
            <a:r>
              <a:rPr lang="en-US" altLang="zh-CN" sz="1800" dirty="0" err="1"/>
              <a:t>a,double</a:t>
            </a:r>
            <a:r>
              <a:rPr lang="en-US" altLang="zh-CN" sz="1800" dirty="0"/>
              <a:t> </a:t>
            </a:r>
            <a:r>
              <a:rPr lang="en-US" altLang="zh-CN" sz="1800" dirty="0" err="1"/>
              <a:t>b,double</a:t>
            </a:r>
            <a:r>
              <a:rPr lang="en-US" altLang="zh-CN" sz="1800" dirty="0"/>
              <a:t> c)  //</a:t>
            </a:r>
            <a:r>
              <a:rPr lang="zh-CN" altLang="en-US" sz="1800" dirty="0"/>
              <a:t>计算三角形的面积的函数</a:t>
            </a:r>
          </a:p>
          <a:p>
            <a:pPr indent="-6351" algn="l"/>
            <a:r>
              <a:rPr lang="zh-CN" altLang="en-US" sz="1800" dirty="0" smtClean="0"/>
              <a:t>{ </a:t>
            </a:r>
            <a:endParaRPr lang="en-US" altLang="zh-CN" sz="1800" dirty="0" smtClean="0"/>
          </a:p>
          <a:p>
            <a:pPr indent="-6351" algn="l"/>
            <a:r>
              <a:rPr lang="en-US" altLang="zh-CN" sz="1800" dirty="0"/>
              <a:t> </a:t>
            </a:r>
            <a:r>
              <a:rPr lang="en-US" altLang="zh-CN" sz="1800" dirty="0" smtClean="0"/>
              <a:t>            double </a:t>
            </a:r>
            <a:r>
              <a:rPr lang="en-US" altLang="zh-CN" sz="1800" dirty="0"/>
              <a:t>s=(</a:t>
            </a:r>
            <a:r>
              <a:rPr lang="en-US" altLang="zh-CN" sz="1800" dirty="0" err="1"/>
              <a:t>a+b+c</a:t>
            </a:r>
            <a:r>
              <a:rPr lang="en-US" altLang="zh-CN" sz="1800" dirty="0"/>
              <a:t>)/2;</a:t>
            </a:r>
          </a:p>
          <a:p>
            <a:pPr indent="-6351" algn="l"/>
            <a:r>
              <a:rPr lang="en-US" altLang="zh-CN" sz="1800" dirty="0" smtClean="0"/>
              <a:t>             if </a:t>
            </a:r>
            <a:r>
              <a:rPr lang="en-US" altLang="zh-CN" sz="1800" dirty="0"/>
              <a:t>(</a:t>
            </a:r>
            <a:r>
              <a:rPr lang="en-US" altLang="zh-CN" sz="1800" dirty="0" err="1"/>
              <a:t>a+b</a:t>
            </a:r>
            <a:r>
              <a:rPr lang="en-US" altLang="zh-CN" sz="1800" dirty="0"/>
              <a:t>&lt;=c||</a:t>
            </a:r>
            <a:r>
              <a:rPr lang="en-US" altLang="zh-CN" sz="1800" dirty="0" err="1"/>
              <a:t>b+c</a:t>
            </a:r>
            <a:r>
              <a:rPr lang="en-US" altLang="zh-CN" sz="1800" dirty="0"/>
              <a:t>&lt;=a||</a:t>
            </a:r>
            <a:r>
              <a:rPr lang="en-US" altLang="zh-CN" sz="1800" dirty="0" err="1"/>
              <a:t>c+a</a:t>
            </a:r>
            <a:r>
              <a:rPr lang="en-US" altLang="zh-CN" sz="1800" dirty="0"/>
              <a:t>&lt;=b) </a:t>
            </a:r>
            <a:r>
              <a:rPr lang="en-US" altLang="zh-CN" sz="1800" dirty="0">
                <a:solidFill>
                  <a:schemeClr val="bg2"/>
                </a:solidFill>
              </a:rPr>
              <a:t>throw a</a:t>
            </a:r>
            <a:r>
              <a:rPr lang="en-US" altLang="zh-CN" sz="1800" dirty="0"/>
              <a:t>;   //</a:t>
            </a:r>
            <a:r>
              <a:rPr lang="zh-CN" altLang="en-US" sz="1800" dirty="0"/>
              <a:t>当不符合三角形条件抛出异常信息</a:t>
            </a:r>
          </a:p>
          <a:p>
            <a:pPr indent="-6351" algn="l"/>
            <a:r>
              <a:rPr lang="zh-CN" altLang="en-US" sz="1800" dirty="0"/>
              <a:t> </a:t>
            </a:r>
            <a:r>
              <a:rPr lang="zh-CN" altLang="en-US" sz="1800" dirty="0" smtClean="0"/>
              <a:t>            </a:t>
            </a:r>
            <a:r>
              <a:rPr lang="en-US" altLang="zh-CN" sz="1800" dirty="0" smtClean="0"/>
              <a:t>return </a:t>
            </a:r>
            <a:r>
              <a:rPr lang="en-US" altLang="zh-CN" sz="1800" dirty="0" err="1"/>
              <a:t>sqrt</a:t>
            </a:r>
            <a:r>
              <a:rPr lang="en-US" altLang="zh-CN" sz="1800" dirty="0"/>
              <a:t>(s*(s-a)*(s-b)*(s-c));</a:t>
            </a:r>
          </a:p>
          <a:p>
            <a:pPr indent="-6351" algn="l"/>
            <a:r>
              <a:rPr lang="en-US" altLang="zh-CN" sz="1800" dirty="0"/>
              <a:t>}</a:t>
            </a:r>
            <a:endParaRPr lang="zh-CN" altLang="en-US" sz="1800" dirty="0"/>
          </a:p>
          <a:p>
            <a:pPr indent="-6351" algn="l"/>
            <a:r>
              <a:rPr lang="zh-CN" altLang="en-US" sz="1800" b="0" dirty="0" smtClean="0"/>
              <a:t>程序运行结果如下:</a:t>
            </a:r>
          </a:p>
          <a:p>
            <a:pPr indent="-6351" algn="l"/>
            <a:r>
              <a:rPr lang="zh-CN" altLang="en-US" sz="1800" u="sng" dirty="0"/>
              <a:t>6 5 4</a:t>
            </a:r>
            <a:r>
              <a:rPr lang="zh-CN" altLang="en-US" sz="1800" u="sng" dirty="0" smtClean="0"/>
              <a:t>↙</a:t>
            </a:r>
            <a:r>
              <a:rPr lang="zh-CN" altLang="en-US" sz="1800" dirty="0" smtClean="0"/>
              <a:t>              (</a:t>
            </a:r>
            <a:r>
              <a:rPr lang="zh-CN" altLang="en-US" sz="1800" dirty="0"/>
              <a:t>输入</a:t>
            </a:r>
            <a:r>
              <a:rPr lang="en-US" altLang="zh-CN" sz="1800" dirty="0" err="1"/>
              <a:t>a,b,c</a:t>
            </a:r>
            <a:r>
              <a:rPr lang="zh-CN" altLang="en-US" sz="1800" dirty="0"/>
              <a:t>的值) </a:t>
            </a:r>
          </a:p>
          <a:p>
            <a:pPr indent="-6351" algn="l"/>
            <a:r>
              <a:rPr lang="zh-CN" altLang="en-US" sz="1800" dirty="0"/>
              <a:t>9.92157             (计算出三角形的面积)</a:t>
            </a:r>
          </a:p>
          <a:p>
            <a:pPr indent="-6351" algn="l"/>
            <a:r>
              <a:rPr lang="zh-CN" altLang="en-US" sz="1800" u="sng" dirty="0"/>
              <a:t>1 1.5 2↙</a:t>
            </a:r>
            <a:r>
              <a:rPr lang="zh-CN" altLang="en-US" sz="1800" dirty="0"/>
              <a:t>           (输入</a:t>
            </a:r>
            <a:r>
              <a:rPr lang="en-US" altLang="zh-CN" sz="1800" dirty="0" err="1"/>
              <a:t>a,b,c</a:t>
            </a:r>
            <a:r>
              <a:rPr lang="zh-CN" altLang="en-US" sz="1800" dirty="0"/>
              <a:t>的值)</a:t>
            </a:r>
          </a:p>
          <a:p>
            <a:pPr indent="-6351" algn="l"/>
            <a:r>
              <a:rPr lang="zh-CN" altLang="en-US" sz="1800" dirty="0"/>
              <a:t>0.726184         </a:t>
            </a:r>
            <a:r>
              <a:rPr lang="zh-CN" altLang="en-US" sz="1800" dirty="0" smtClean="0"/>
              <a:t>  </a:t>
            </a:r>
            <a:r>
              <a:rPr lang="zh-CN" altLang="en-US" sz="1800" dirty="0"/>
              <a:t>(计算出三角形的面积)</a:t>
            </a:r>
          </a:p>
          <a:p>
            <a:pPr indent="-6351" algn="l"/>
            <a:r>
              <a:rPr lang="zh-CN" altLang="en-US" sz="1800" u="sng" dirty="0"/>
              <a:t>1 2 1↙</a:t>
            </a:r>
            <a:r>
              <a:rPr lang="zh-CN" altLang="en-US" sz="1800" dirty="0"/>
              <a:t>             </a:t>
            </a:r>
            <a:r>
              <a:rPr lang="zh-CN" altLang="en-US" sz="1800" dirty="0" smtClean="0"/>
              <a:t> (</a:t>
            </a:r>
            <a:r>
              <a:rPr lang="zh-CN" altLang="en-US" sz="1800" dirty="0"/>
              <a:t>输入</a:t>
            </a:r>
            <a:r>
              <a:rPr lang="en-US" altLang="zh-CN" sz="1800" dirty="0" err="1"/>
              <a:t>a,b,c</a:t>
            </a:r>
            <a:r>
              <a:rPr lang="zh-CN" altLang="en-US" sz="1800" dirty="0"/>
              <a:t>的值)</a:t>
            </a:r>
          </a:p>
          <a:p>
            <a:pPr indent="-6351" algn="l"/>
            <a:r>
              <a:rPr lang="en-US" altLang="zh-CN" sz="1800" dirty="0"/>
              <a:t>a=1,b=2,c=1, that is not a triangle!  (</a:t>
            </a:r>
            <a:r>
              <a:rPr lang="zh-CN" altLang="en-US" sz="1800" dirty="0"/>
              <a:t>异常处理)</a:t>
            </a:r>
          </a:p>
          <a:p>
            <a:pPr indent="-6351" algn="l"/>
            <a:r>
              <a:rPr lang="en-US" altLang="zh-CN" sz="1800" dirty="0"/>
              <a:t>end</a:t>
            </a:r>
            <a:endParaRPr lang="zh-CN" altLang="en-US" sz="1800" dirty="0"/>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894660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86354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3.</a:t>
            </a:r>
            <a:r>
              <a:rPr lang="zh-CN" altLang="en-US" sz="3200" kern="0" dirty="0">
                <a:solidFill>
                  <a:schemeClr val="bg1"/>
                </a:solidFill>
              </a:rPr>
              <a:t>给出三角形的三边</a:t>
            </a:r>
            <a:r>
              <a:rPr lang="en-US" altLang="zh-CN" sz="3200" kern="0" dirty="0" err="1">
                <a:solidFill>
                  <a:schemeClr val="bg1"/>
                </a:solidFill>
              </a:rPr>
              <a:t>a,b,c</a:t>
            </a:r>
            <a:r>
              <a:rPr lang="en-US" altLang="zh-CN" sz="3200" kern="0" dirty="0">
                <a:solidFill>
                  <a:schemeClr val="bg1"/>
                </a:solidFill>
              </a:rPr>
              <a:t>，</a:t>
            </a:r>
            <a:r>
              <a:rPr lang="zh-CN" altLang="en-US" sz="3200" kern="0" dirty="0">
                <a:solidFill>
                  <a:schemeClr val="bg1"/>
                </a:solidFill>
              </a:rPr>
              <a:t>求三角形的面积</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7589171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subTitle" idx="1"/>
          </p:nvPr>
        </p:nvSpPr>
        <p:spPr>
          <a:xfrm>
            <a:off x="112445" y="1197546"/>
            <a:ext cx="11881320" cy="5328592"/>
          </a:xfrm>
          <a:noFill/>
        </p:spPr>
        <p:txBody>
          <a:bodyPr/>
          <a:lstStyle/>
          <a:p>
            <a:pPr indent="-6351" algn="l">
              <a:lnSpc>
                <a:spcPct val="150000"/>
              </a:lnSpc>
              <a:spcBef>
                <a:spcPts val="0"/>
              </a:spcBef>
            </a:pPr>
            <a:r>
              <a:rPr lang="zh-CN" altLang="en-US" sz="2400" b="0" dirty="0" smtClean="0"/>
              <a:t>现在结合程序分析怎样进行异常处理</a:t>
            </a:r>
            <a:r>
              <a:rPr lang="en-US" altLang="zh-CN" sz="2400" b="0" dirty="0" smtClean="0"/>
              <a:t>:</a:t>
            </a:r>
            <a:endParaRPr lang="zh-CN" altLang="en-US" sz="2400" b="0" dirty="0" smtClean="0"/>
          </a:p>
          <a:p>
            <a:pPr indent="-6351" algn="l">
              <a:lnSpc>
                <a:spcPct val="150000"/>
              </a:lnSpc>
              <a:spcBef>
                <a:spcPts val="0"/>
              </a:spcBef>
            </a:pPr>
            <a:r>
              <a:rPr lang="zh-CN" altLang="en-US" sz="2400" b="0" dirty="0" smtClean="0"/>
              <a:t>(1) 首先把可能出现异常的、需要检查的语句或程序段放在</a:t>
            </a:r>
            <a:r>
              <a:rPr lang="en-US" altLang="zh-CN" sz="2400" b="0" dirty="0" smtClean="0">
                <a:solidFill>
                  <a:schemeClr val="bg2"/>
                </a:solidFill>
              </a:rPr>
              <a:t>try</a:t>
            </a:r>
            <a:r>
              <a:rPr lang="zh-CN" altLang="en-US" sz="2400" b="0" dirty="0" smtClean="0"/>
              <a:t>后面的花括号中。</a:t>
            </a:r>
          </a:p>
          <a:p>
            <a:pPr indent="-6351" algn="l">
              <a:lnSpc>
                <a:spcPct val="150000"/>
              </a:lnSpc>
              <a:spcBef>
                <a:spcPts val="0"/>
              </a:spcBef>
            </a:pPr>
            <a:r>
              <a:rPr lang="zh-CN" altLang="en-US" sz="2400" b="0" dirty="0" smtClean="0"/>
              <a:t>(2) 程序开始运行后，按正常的顺序执行到</a:t>
            </a:r>
            <a:r>
              <a:rPr lang="en-US" altLang="zh-CN" sz="2400" b="0" dirty="0" smtClean="0">
                <a:solidFill>
                  <a:schemeClr val="bg2"/>
                </a:solidFill>
              </a:rPr>
              <a:t>try</a:t>
            </a:r>
            <a:r>
              <a:rPr lang="zh-CN" altLang="en-US" sz="2400" b="0" dirty="0" smtClean="0"/>
              <a:t>块，开始执行</a:t>
            </a:r>
            <a:r>
              <a:rPr lang="en-US" altLang="zh-CN" sz="2400" b="0" dirty="0" smtClean="0">
                <a:solidFill>
                  <a:schemeClr val="bg2"/>
                </a:solidFill>
              </a:rPr>
              <a:t>try</a:t>
            </a:r>
            <a:r>
              <a:rPr lang="zh-CN" altLang="en-US" sz="2400" b="0" dirty="0" smtClean="0"/>
              <a:t>块中花括号内的语句。如果在执行</a:t>
            </a:r>
            <a:r>
              <a:rPr lang="en-US" altLang="zh-CN" sz="2400" b="0" dirty="0" smtClean="0">
                <a:solidFill>
                  <a:schemeClr val="bg2"/>
                </a:solidFill>
              </a:rPr>
              <a:t>try</a:t>
            </a:r>
            <a:r>
              <a:rPr lang="zh-CN" altLang="en-US" sz="2400" b="0" dirty="0" smtClean="0"/>
              <a:t>块内的语句过程中没有发生异常，则</a:t>
            </a:r>
            <a:r>
              <a:rPr lang="en-US" altLang="zh-CN" sz="2400" b="0" dirty="0" smtClean="0">
                <a:solidFill>
                  <a:schemeClr val="bg2"/>
                </a:solidFill>
              </a:rPr>
              <a:t>catch</a:t>
            </a:r>
            <a:r>
              <a:rPr lang="zh-CN" altLang="en-US" sz="2400" b="0" dirty="0" smtClean="0"/>
              <a:t>子句不起作用，流程转到</a:t>
            </a:r>
            <a:r>
              <a:rPr lang="en-US" altLang="zh-CN" sz="2400" b="0" dirty="0" smtClean="0">
                <a:solidFill>
                  <a:schemeClr val="bg2"/>
                </a:solidFill>
              </a:rPr>
              <a:t>catch</a:t>
            </a:r>
            <a:r>
              <a:rPr lang="zh-CN" altLang="en-US" sz="2400" b="0" dirty="0" smtClean="0"/>
              <a:t>子句后面的语句继续执行。</a:t>
            </a:r>
          </a:p>
          <a:p>
            <a:pPr indent="-6351" algn="l">
              <a:lnSpc>
                <a:spcPct val="150000"/>
              </a:lnSpc>
              <a:spcBef>
                <a:spcPts val="0"/>
              </a:spcBef>
            </a:pPr>
            <a:r>
              <a:rPr lang="zh-CN" altLang="en-US" sz="2400" b="0" dirty="0" smtClean="0"/>
              <a:t>(3) 如果在执行</a:t>
            </a:r>
            <a:r>
              <a:rPr lang="en-US" altLang="zh-CN" sz="2400" b="0" dirty="0" smtClean="0">
                <a:solidFill>
                  <a:schemeClr val="bg2"/>
                </a:solidFill>
              </a:rPr>
              <a:t>try</a:t>
            </a:r>
            <a:r>
              <a:rPr lang="zh-CN" altLang="en-US" sz="2400" b="0" dirty="0" smtClean="0"/>
              <a:t>块内的语句(包括其所调用的函数)过程中发生</a:t>
            </a:r>
            <a:r>
              <a:rPr lang="zh-CN" altLang="en-US" sz="2400" b="0" dirty="0" smtClean="0">
                <a:solidFill>
                  <a:srgbClr val="00B050"/>
                </a:solidFill>
              </a:rPr>
              <a:t>异常</a:t>
            </a:r>
            <a:r>
              <a:rPr lang="zh-CN" altLang="en-US" sz="2400" b="0" dirty="0" smtClean="0"/>
              <a:t>，则</a:t>
            </a:r>
            <a:r>
              <a:rPr lang="en-US" altLang="zh-CN" sz="2400" b="0" dirty="0" smtClean="0">
                <a:solidFill>
                  <a:schemeClr val="bg2"/>
                </a:solidFill>
              </a:rPr>
              <a:t>throw</a:t>
            </a:r>
            <a:r>
              <a:rPr lang="zh-CN" altLang="en-US" sz="2400" b="0" dirty="0" smtClean="0"/>
              <a:t>运算符抛出一个异常信息。</a:t>
            </a:r>
            <a:r>
              <a:rPr lang="en-US" altLang="zh-CN" sz="2400" b="0" dirty="0" smtClean="0">
                <a:solidFill>
                  <a:schemeClr val="bg2"/>
                </a:solidFill>
              </a:rPr>
              <a:t>throw</a:t>
            </a:r>
            <a:r>
              <a:rPr lang="zh-CN" altLang="en-US" sz="2400" b="0" dirty="0" smtClean="0"/>
              <a:t>抛出异常信息后，流程立即离开本函数，转到其上一级的函数(</a:t>
            </a:r>
            <a:r>
              <a:rPr lang="en-US" altLang="zh-CN" sz="2400" b="0" dirty="0" smtClean="0"/>
              <a:t>main </a:t>
            </a:r>
            <a:r>
              <a:rPr lang="zh-CN" altLang="en-US" sz="2400" b="0" dirty="0" smtClean="0"/>
              <a:t>函数)。</a:t>
            </a:r>
            <a:r>
              <a:rPr lang="en-US" altLang="zh-CN" sz="2400" b="0" dirty="0" smtClean="0">
                <a:solidFill>
                  <a:schemeClr val="bg2"/>
                </a:solidFill>
              </a:rPr>
              <a:t>throw</a:t>
            </a:r>
            <a:r>
              <a:rPr lang="zh-CN" altLang="en-US" sz="2400" b="0" dirty="0" smtClean="0"/>
              <a:t>抛出什么样的数据由程序设计者自定，可以是</a:t>
            </a:r>
            <a:r>
              <a:rPr lang="zh-CN" altLang="en-US" sz="2400" b="0" dirty="0" smtClean="0">
                <a:solidFill>
                  <a:schemeClr val="bg2"/>
                </a:solidFill>
              </a:rPr>
              <a:t>任何类型的数据</a:t>
            </a:r>
            <a:r>
              <a:rPr lang="zh-CN" altLang="en-US" sz="2400" b="0" dirty="0" smtClean="0"/>
              <a:t>。</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376203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345084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3. </a:t>
            </a:r>
            <a:r>
              <a:rPr lang="zh-CN" altLang="en-US" sz="3200" kern="0" dirty="0" smtClean="0">
                <a:solidFill>
                  <a:schemeClr val="bg1"/>
                </a:solidFill>
              </a:rPr>
              <a:t>分析   </a:t>
            </a:r>
            <a:r>
              <a:rPr lang="en-US" altLang="zh-CN" sz="3200" kern="0" dirty="0" smtClean="0">
                <a:solidFill>
                  <a:schemeClr val="bg1"/>
                </a:solidFill>
              </a:rPr>
              <a:t>1/2</a:t>
            </a:r>
            <a:endParaRPr lang="zh-CN" altLang="en-US" sz="3200" kern="0" dirty="0">
              <a:solidFill>
                <a:schemeClr val="bg1"/>
              </a:solidFill>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75586838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subTitle" idx="1"/>
          </p:nvPr>
        </p:nvSpPr>
        <p:spPr>
          <a:xfrm>
            <a:off x="262936" y="909514"/>
            <a:ext cx="11812903" cy="5616622"/>
          </a:xfrm>
          <a:noFill/>
        </p:spPr>
        <p:txBody>
          <a:bodyPr/>
          <a:lstStyle/>
          <a:p>
            <a:pPr indent="-6351" algn="l">
              <a:lnSpc>
                <a:spcPct val="150000"/>
              </a:lnSpc>
              <a:spcBef>
                <a:spcPts val="0"/>
              </a:spcBef>
            </a:pPr>
            <a:r>
              <a:rPr lang="zh-CN" altLang="en-US" sz="2800" b="0" dirty="0" smtClean="0"/>
              <a:t>(4) 这个异常信息提供给</a:t>
            </a:r>
            <a:r>
              <a:rPr lang="en-US" altLang="zh-CN" sz="2800" b="0" dirty="0" smtClean="0">
                <a:solidFill>
                  <a:schemeClr val="bg2"/>
                </a:solidFill>
              </a:rPr>
              <a:t>try-catch</a:t>
            </a:r>
            <a:r>
              <a:rPr lang="zh-CN" altLang="en-US" sz="2800" b="0" dirty="0" smtClean="0">
                <a:solidFill>
                  <a:schemeClr val="bg2"/>
                </a:solidFill>
              </a:rPr>
              <a:t>结构</a:t>
            </a:r>
            <a:r>
              <a:rPr lang="zh-CN" altLang="en-US" sz="2800" b="0" dirty="0" smtClean="0"/>
              <a:t>，系统会寻找与之匹配的</a:t>
            </a:r>
            <a:r>
              <a:rPr lang="en-US" altLang="zh-CN" sz="2800" b="0" dirty="0" smtClean="0">
                <a:solidFill>
                  <a:schemeClr val="bg2"/>
                </a:solidFill>
              </a:rPr>
              <a:t>catch</a:t>
            </a:r>
            <a:r>
              <a:rPr lang="zh-CN" altLang="en-US" sz="2800" b="0" dirty="0" smtClean="0">
                <a:solidFill>
                  <a:schemeClr val="bg2"/>
                </a:solidFill>
              </a:rPr>
              <a:t>子句</a:t>
            </a:r>
            <a:r>
              <a:rPr lang="zh-CN" altLang="en-US" sz="2800" b="0" dirty="0" smtClean="0"/>
              <a:t>。</a:t>
            </a:r>
          </a:p>
          <a:p>
            <a:pPr indent="-6351" algn="l">
              <a:lnSpc>
                <a:spcPct val="150000"/>
              </a:lnSpc>
              <a:spcBef>
                <a:spcPts val="0"/>
              </a:spcBef>
            </a:pPr>
            <a:r>
              <a:rPr lang="zh-CN" altLang="en-US" sz="2800" b="0" dirty="0" smtClean="0"/>
              <a:t>(5) 在进行异常处理后，程序并不会自动终止，继续执行</a:t>
            </a:r>
            <a:r>
              <a:rPr lang="en-US" altLang="zh-CN" sz="2800" b="0" dirty="0" smtClean="0">
                <a:solidFill>
                  <a:schemeClr val="bg2"/>
                </a:solidFill>
              </a:rPr>
              <a:t>catch</a:t>
            </a:r>
            <a:r>
              <a:rPr lang="zh-CN" altLang="en-US" sz="2800" b="0" dirty="0" smtClean="0">
                <a:solidFill>
                  <a:schemeClr val="bg2"/>
                </a:solidFill>
              </a:rPr>
              <a:t>子句</a:t>
            </a:r>
            <a:r>
              <a:rPr lang="zh-CN" altLang="en-US" sz="2800" b="0" dirty="0" smtClean="0"/>
              <a:t>后面的语句。</a:t>
            </a:r>
          </a:p>
          <a:p>
            <a:pPr indent="-6351" algn="l">
              <a:lnSpc>
                <a:spcPct val="150000"/>
              </a:lnSpc>
              <a:spcBef>
                <a:spcPts val="0"/>
              </a:spcBef>
            </a:pPr>
            <a:r>
              <a:rPr lang="zh-CN" altLang="en-US" sz="2800" b="0" dirty="0" smtClean="0"/>
              <a:t>由于</a:t>
            </a:r>
            <a:r>
              <a:rPr lang="en-US" altLang="zh-CN" sz="2800" b="0" dirty="0" smtClean="0">
                <a:solidFill>
                  <a:schemeClr val="bg2"/>
                </a:solidFill>
              </a:rPr>
              <a:t>catch</a:t>
            </a:r>
            <a:r>
              <a:rPr lang="zh-CN" altLang="en-US" sz="2800" b="0" dirty="0" smtClean="0">
                <a:solidFill>
                  <a:schemeClr val="bg2"/>
                </a:solidFill>
              </a:rPr>
              <a:t>子句</a:t>
            </a:r>
            <a:r>
              <a:rPr lang="zh-CN" altLang="en-US" sz="2800" b="0" dirty="0" smtClean="0"/>
              <a:t>是用来处理异常信息的，往往被称为</a:t>
            </a:r>
            <a:r>
              <a:rPr lang="en-US" altLang="zh-CN" sz="2800" b="0" dirty="0" smtClean="0">
                <a:solidFill>
                  <a:schemeClr val="bg2"/>
                </a:solidFill>
              </a:rPr>
              <a:t>catch</a:t>
            </a:r>
            <a:r>
              <a:rPr lang="zh-CN" altLang="en-US" sz="2800" b="0" dirty="0" smtClean="0">
                <a:solidFill>
                  <a:schemeClr val="bg2"/>
                </a:solidFill>
              </a:rPr>
              <a:t>异常处理块</a:t>
            </a:r>
            <a:r>
              <a:rPr lang="zh-CN" altLang="en-US" sz="2800" b="0" dirty="0" smtClean="0"/>
              <a:t>或</a:t>
            </a:r>
            <a:r>
              <a:rPr lang="en-US" altLang="zh-CN" sz="2800" b="0" dirty="0" smtClean="0">
                <a:solidFill>
                  <a:schemeClr val="bg2"/>
                </a:solidFill>
              </a:rPr>
              <a:t>catch</a:t>
            </a:r>
            <a:r>
              <a:rPr lang="zh-CN" altLang="en-US" sz="2800" b="0" dirty="0" smtClean="0">
                <a:solidFill>
                  <a:schemeClr val="bg2"/>
                </a:solidFill>
              </a:rPr>
              <a:t>异常处理器</a:t>
            </a:r>
            <a:r>
              <a:rPr lang="zh-CN" altLang="en-US" sz="2800" b="0" dirty="0" smtClean="0"/>
              <a:t>。</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3762032"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345084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3. </a:t>
            </a:r>
            <a:r>
              <a:rPr lang="zh-CN" altLang="en-US" sz="3200" kern="0" dirty="0" smtClean="0">
                <a:solidFill>
                  <a:schemeClr val="bg1"/>
                </a:solidFill>
              </a:rPr>
              <a:t>分析   </a:t>
            </a:r>
            <a:r>
              <a:rPr lang="en-US" altLang="zh-CN" sz="3200" kern="0" dirty="0" smtClean="0">
                <a:solidFill>
                  <a:schemeClr val="bg1"/>
                </a:solidFill>
              </a:rPr>
              <a:t>2/2</a:t>
            </a:r>
            <a:endParaRPr lang="zh-CN" altLang="en-US" sz="3200" kern="0" dirty="0">
              <a:solidFill>
                <a:schemeClr val="bg1"/>
              </a:solidFill>
            </a:endParaRPr>
          </a:p>
        </p:txBody>
      </p:sp>
    </p:spTree>
    <p:extLst>
      <p:ext uri="{BB962C8B-B14F-4D97-AF65-F5344CB8AC3E}">
        <p14:creationId xmlns:p14="http://schemas.microsoft.com/office/powerpoint/2010/main" val="111798308"/>
      </p:ext>
    </p:extLst>
  </p:cSld>
  <p:clrMapOvr>
    <a:masterClrMapping/>
  </p:clrMapOvr>
  <p:transition spd="med" advClick="0" advTm="0">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subTitle" idx="1"/>
          </p:nvPr>
        </p:nvSpPr>
        <p:spPr>
          <a:xfrm>
            <a:off x="179156" y="1197546"/>
            <a:ext cx="11737304" cy="5328592"/>
          </a:xfrm>
          <a:noFill/>
        </p:spPr>
        <p:txBody>
          <a:bodyPr/>
          <a:lstStyle/>
          <a:p>
            <a:pPr indent="-6351" algn="l">
              <a:lnSpc>
                <a:spcPct val="150000"/>
              </a:lnSpc>
              <a:spcBef>
                <a:spcPts val="0"/>
              </a:spcBef>
            </a:pPr>
            <a:r>
              <a:rPr lang="zh-CN" altLang="en-US" sz="2400" b="0" dirty="0" smtClean="0"/>
              <a:t>为便于阅读程序，使用户在看程序时能够知道所用的函数是否会抛出异常信息以及异常信息可能的类型，</a:t>
            </a:r>
            <a:r>
              <a:rPr lang="en-US" altLang="zh-CN" sz="2400" b="0" dirty="0" smtClean="0">
                <a:solidFill>
                  <a:schemeClr val="bg2"/>
                </a:solidFill>
              </a:rPr>
              <a:t>C++</a:t>
            </a:r>
            <a:r>
              <a:rPr lang="zh-CN" altLang="en-US" sz="2400" b="0" dirty="0" smtClean="0">
                <a:solidFill>
                  <a:schemeClr val="bg2"/>
                </a:solidFill>
              </a:rPr>
              <a:t>允许在声明函数时列出可能抛出的异常类型</a:t>
            </a:r>
            <a:r>
              <a:rPr lang="zh-CN" altLang="en-US" sz="2400" b="0" dirty="0" smtClean="0"/>
              <a:t>，如可以将例</a:t>
            </a:r>
            <a:r>
              <a:rPr lang="en-US" altLang="zh-CN" sz="2400" b="0" dirty="0" smtClean="0"/>
              <a:t>3</a:t>
            </a:r>
            <a:r>
              <a:rPr lang="zh-CN" altLang="en-US" sz="2400" b="0" dirty="0" smtClean="0"/>
              <a:t>中第二个程序的第3行改写为</a:t>
            </a:r>
          </a:p>
          <a:p>
            <a:pPr indent="-6351" algn="l">
              <a:lnSpc>
                <a:spcPct val="150000"/>
              </a:lnSpc>
              <a:spcBef>
                <a:spcPts val="0"/>
              </a:spcBef>
            </a:pPr>
            <a:r>
              <a:rPr lang="en-US" altLang="zh-CN" sz="2400" dirty="0"/>
              <a:t>double triangle(</a:t>
            </a:r>
            <a:r>
              <a:rPr lang="en-US" altLang="zh-CN" sz="2400" dirty="0" err="1"/>
              <a:t>double,double,double</a:t>
            </a:r>
            <a:r>
              <a:rPr lang="en-US" altLang="zh-CN" sz="2400" dirty="0"/>
              <a:t>) </a:t>
            </a:r>
            <a:r>
              <a:rPr lang="en-US" altLang="zh-CN" sz="2400" dirty="0">
                <a:solidFill>
                  <a:schemeClr val="bg2"/>
                </a:solidFill>
              </a:rPr>
              <a:t>throw(double)</a:t>
            </a:r>
            <a:r>
              <a:rPr lang="en-US" altLang="zh-CN" sz="2400" dirty="0"/>
              <a:t>;</a:t>
            </a:r>
          </a:p>
          <a:p>
            <a:pPr indent="-6351" algn="l">
              <a:lnSpc>
                <a:spcPct val="150000"/>
              </a:lnSpc>
              <a:spcBef>
                <a:spcPts val="0"/>
              </a:spcBef>
            </a:pPr>
            <a:r>
              <a:rPr lang="zh-CN" altLang="en-US" sz="2400" b="0" dirty="0" smtClean="0"/>
              <a:t>表示</a:t>
            </a:r>
            <a:r>
              <a:rPr lang="en-US" altLang="zh-CN" sz="2400" b="0" dirty="0" smtClean="0"/>
              <a:t>triangle</a:t>
            </a:r>
            <a:r>
              <a:rPr lang="zh-CN" altLang="en-US" sz="2400" b="0" dirty="0" smtClean="0"/>
              <a:t>函数只能抛出</a:t>
            </a:r>
            <a:r>
              <a:rPr lang="en-US" altLang="zh-CN" sz="2400" b="0" dirty="0" smtClean="0"/>
              <a:t>double</a:t>
            </a:r>
            <a:r>
              <a:rPr lang="zh-CN" altLang="en-US" sz="2400" b="0" dirty="0" smtClean="0"/>
              <a:t>类型的异常信息。如果写成</a:t>
            </a:r>
          </a:p>
          <a:p>
            <a:pPr indent="-6351" algn="l">
              <a:lnSpc>
                <a:spcPct val="150000"/>
              </a:lnSpc>
              <a:spcBef>
                <a:spcPts val="0"/>
              </a:spcBef>
            </a:pPr>
            <a:r>
              <a:rPr lang="en-US" altLang="zh-CN" sz="2400" dirty="0"/>
              <a:t>double triangle(</a:t>
            </a:r>
            <a:r>
              <a:rPr lang="en-US" altLang="zh-CN" sz="2400" dirty="0" err="1"/>
              <a:t>double,double,double</a:t>
            </a:r>
            <a:r>
              <a:rPr lang="en-US" altLang="zh-CN" sz="2400" dirty="0"/>
              <a:t>) </a:t>
            </a:r>
            <a:r>
              <a:rPr lang="en-US" altLang="zh-CN" sz="2400" dirty="0">
                <a:solidFill>
                  <a:schemeClr val="bg2"/>
                </a:solidFill>
              </a:rPr>
              <a:t>throw(</a:t>
            </a:r>
            <a:r>
              <a:rPr lang="en-US" altLang="zh-CN" sz="2400" dirty="0" err="1">
                <a:solidFill>
                  <a:schemeClr val="bg2"/>
                </a:solidFill>
              </a:rPr>
              <a:t>int,double,float,char</a:t>
            </a:r>
            <a:r>
              <a:rPr lang="en-US" altLang="zh-CN" sz="2400" dirty="0">
                <a:solidFill>
                  <a:schemeClr val="bg2"/>
                </a:solidFill>
              </a:rPr>
              <a:t>);</a:t>
            </a:r>
          </a:p>
          <a:p>
            <a:pPr indent="-6351" algn="l">
              <a:lnSpc>
                <a:spcPct val="150000"/>
              </a:lnSpc>
              <a:spcBef>
                <a:spcPts val="0"/>
              </a:spcBef>
            </a:pPr>
            <a:r>
              <a:rPr lang="zh-CN" altLang="en-US" sz="2400" b="0" dirty="0" smtClean="0"/>
              <a:t>则表示</a:t>
            </a:r>
            <a:r>
              <a:rPr lang="en-US" altLang="zh-CN" sz="2400" b="0" dirty="0" smtClean="0"/>
              <a:t>triangle</a:t>
            </a:r>
            <a:r>
              <a:rPr lang="zh-CN" altLang="en-US" sz="2400" b="0" dirty="0" smtClean="0"/>
              <a:t>函数可以抛出</a:t>
            </a:r>
            <a:r>
              <a:rPr lang="en-US" altLang="zh-CN" sz="2400" b="0" dirty="0" err="1" smtClean="0"/>
              <a:t>int,double,float</a:t>
            </a:r>
            <a:r>
              <a:rPr lang="zh-CN" altLang="en-US" sz="2400" b="0" dirty="0" smtClean="0"/>
              <a:t>或</a:t>
            </a:r>
            <a:r>
              <a:rPr lang="en-US" altLang="zh-CN" sz="2400" b="0" dirty="0" smtClean="0"/>
              <a:t>char</a:t>
            </a:r>
            <a:r>
              <a:rPr lang="zh-CN" altLang="en-US" sz="2400" b="0" dirty="0" smtClean="0"/>
              <a:t>类型的异常信息。</a:t>
            </a:r>
            <a:r>
              <a:rPr lang="zh-CN" altLang="en-US" sz="2400" b="0" dirty="0" smtClean="0">
                <a:solidFill>
                  <a:schemeClr val="bg2"/>
                </a:solidFill>
              </a:rPr>
              <a:t>异常指定</a:t>
            </a:r>
            <a:r>
              <a:rPr lang="zh-CN" altLang="en-US" sz="2400" b="0" dirty="0" smtClean="0"/>
              <a:t>是函数声明的一部分，</a:t>
            </a:r>
            <a:r>
              <a:rPr lang="zh-CN" altLang="en-US" sz="2400" b="0" dirty="0" smtClean="0">
                <a:solidFill>
                  <a:schemeClr val="bg2"/>
                </a:solidFill>
              </a:rPr>
              <a:t>必须同时出现在函数声明和函数定义的首行中</a:t>
            </a:r>
            <a:r>
              <a:rPr lang="zh-CN" altLang="en-US" sz="2400" b="0" dirty="0" smtClean="0"/>
              <a:t>，否则在进行函数的另一次声明时，编译系统会报告</a:t>
            </a:r>
            <a:r>
              <a:rPr lang="zh-CN" altLang="en-US" sz="2400" b="0" dirty="0" smtClean="0">
                <a:latin typeface="Arial" panose="020B0604020202020204" pitchFamily="34" charset="0"/>
              </a:rPr>
              <a:t>“</a:t>
            </a:r>
            <a:r>
              <a:rPr lang="zh-CN" altLang="en-US" sz="2400" b="0" dirty="0" smtClean="0"/>
              <a:t>类型不匹配</a:t>
            </a:r>
            <a:r>
              <a:rPr lang="zh-CN" altLang="en-US" sz="2400" b="0" dirty="0" smtClean="0">
                <a:latin typeface="Arial" panose="020B0604020202020204" pitchFamily="34" charset="0"/>
              </a:rPr>
              <a:t>”</a:t>
            </a:r>
            <a:r>
              <a:rPr lang="zh-CN" altLang="en-US" sz="2400" b="0" dirty="0" smtClean="0"/>
              <a:t>。</a:t>
            </a: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1" y="27385"/>
            <a:ext cx="61151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3.</a:t>
            </a:r>
            <a:r>
              <a:rPr lang="zh-CN" altLang="en-US" sz="3200" kern="0" dirty="0">
                <a:solidFill>
                  <a:schemeClr val="bg1"/>
                </a:solidFill>
              </a:rPr>
              <a:t>函数声明中进行异常情况指定</a:t>
            </a: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5868496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subTitle" idx="1"/>
          </p:nvPr>
        </p:nvSpPr>
        <p:spPr>
          <a:xfrm>
            <a:off x="265746" y="1773610"/>
            <a:ext cx="11449272" cy="4752526"/>
          </a:xfrm>
          <a:noFill/>
        </p:spPr>
        <p:txBody>
          <a:bodyPr/>
          <a:lstStyle/>
          <a:p>
            <a:pPr indent="-6351" algn="l">
              <a:lnSpc>
                <a:spcPct val="150000"/>
              </a:lnSpc>
              <a:spcBef>
                <a:spcPts val="0"/>
              </a:spcBef>
            </a:pPr>
            <a:r>
              <a:rPr lang="zh-CN" altLang="en-US" sz="2800" b="0" dirty="0" smtClean="0"/>
              <a:t>如果在声明函数时未列出可能抛出的异常类型，则该函数可以抛出任何类型的异常信息。如例1中第2个程序中所表示的那样。</a:t>
            </a:r>
          </a:p>
          <a:p>
            <a:pPr indent="-6351" algn="l">
              <a:lnSpc>
                <a:spcPct val="150000"/>
              </a:lnSpc>
              <a:spcBef>
                <a:spcPts val="0"/>
              </a:spcBef>
            </a:pPr>
            <a:r>
              <a:rPr lang="zh-CN" altLang="en-US" sz="2800" b="0" dirty="0" smtClean="0"/>
              <a:t>如果想声明一个不能抛出异常的函数，可以写成以下形式:</a:t>
            </a:r>
          </a:p>
          <a:p>
            <a:pPr indent="-6351" algn="l">
              <a:lnSpc>
                <a:spcPct val="150000"/>
              </a:lnSpc>
              <a:spcBef>
                <a:spcPts val="0"/>
              </a:spcBef>
            </a:pPr>
            <a:r>
              <a:rPr lang="en-US" altLang="zh-CN" sz="2800" dirty="0"/>
              <a:t>double triangle(</a:t>
            </a:r>
            <a:r>
              <a:rPr lang="en-US" altLang="zh-CN" sz="2800" dirty="0" err="1"/>
              <a:t>double,double,double</a:t>
            </a:r>
            <a:r>
              <a:rPr lang="en-US" altLang="zh-CN" sz="2800" dirty="0"/>
              <a:t>) </a:t>
            </a:r>
            <a:r>
              <a:rPr lang="en-US" altLang="zh-CN" sz="2800" dirty="0">
                <a:solidFill>
                  <a:schemeClr val="bg2"/>
                </a:solidFill>
              </a:rPr>
              <a:t>throw()</a:t>
            </a:r>
            <a:r>
              <a:rPr lang="en-US" altLang="zh-CN" sz="2800" dirty="0"/>
              <a:t>;//throw</a:t>
            </a:r>
            <a:r>
              <a:rPr lang="zh-CN" altLang="en-US" sz="2800" dirty="0"/>
              <a:t>无参数</a:t>
            </a:r>
          </a:p>
          <a:p>
            <a:pPr indent="-6351" algn="l">
              <a:lnSpc>
                <a:spcPct val="150000"/>
              </a:lnSpc>
              <a:spcBef>
                <a:spcPts val="0"/>
              </a:spcBef>
            </a:pPr>
            <a:r>
              <a:rPr lang="zh-CN" altLang="en-US" sz="2800" b="0" dirty="0" smtClean="0"/>
              <a:t>这时即使在函数执行过程中出现了</a:t>
            </a:r>
            <a:r>
              <a:rPr lang="en-US" altLang="zh-CN" sz="2800" b="0" dirty="0" smtClean="0"/>
              <a:t>throw</a:t>
            </a:r>
            <a:r>
              <a:rPr lang="zh-CN" altLang="en-US" sz="2800" b="0" dirty="0" smtClean="0"/>
              <a:t>语句，实际上也并不执行</a:t>
            </a:r>
            <a:r>
              <a:rPr lang="en-US" altLang="zh-CN" sz="2800" b="0" dirty="0" smtClean="0"/>
              <a:t>throw</a:t>
            </a:r>
            <a:r>
              <a:rPr lang="zh-CN" altLang="en-US" sz="2800" b="0" dirty="0" smtClean="0"/>
              <a:t>语句，并不抛出任何异常信息，程序将非正常终止。</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1" y="27385"/>
            <a:ext cx="61151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3.</a:t>
            </a:r>
            <a:r>
              <a:rPr lang="zh-CN" altLang="en-US" sz="3200" kern="0" dirty="0">
                <a:solidFill>
                  <a:schemeClr val="bg1"/>
                </a:solidFill>
              </a:rPr>
              <a:t>函数声明中进行异常情况指定</a:t>
            </a: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2986562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4"/>
          <p:cNvGrpSpPr>
            <a:grpSpLocks/>
          </p:cNvGrpSpPr>
          <p:nvPr/>
        </p:nvGrpSpPr>
        <p:grpSpPr bwMode="auto">
          <a:xfrm>
            <a:off x="2497892" y="1557699"/>
            <a:ext cx="6122817" cy="4536537"/>
            <a:chOff x="1247" y="981"/>
            <a:chExt cx="3216" cy="2154"/>
          </a:xfrm>
        </p:grpSpPr>
        <p:sp>
          <p:nvSpPr>
            <p:cNvPr id="29700" name="Text Box 5"/>
            <p:cNvSpPr txBox="1">
              <a:spLocks noChangeArrowheads="1"/>
            </p:cNvSpPr>
            <p:nvPr/>
          </p:nvSpPr>
          <p:spPr bwMode="auto">
            <a:xfrm>
              <a:off x="1565" y="1399"/>
              <a:ext cx="2721" cy="34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bIns="0"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200">
                  <a:latin typeface="黑体" panose="02010609060101010101" pitchFamily="49" charset="-122"/>
                </a:rPr>
                <a:t>函数</a:t>
              </a:r>
              <a:r>
                <a:rPr kumimoji="1" lang="en-US" altLang="zh-CN" sz="2200">
                  <a:latin typeface="黑体" panose="02010609060101010101" pitchFamily="49" charset="-122"/>
                </a:rPr>
                <a:t>[main( )]</a:t>
              </a:r>
              <a:r>
                <a:rPr kumimoji="1" lang="zh-CN" altLang="en-US" sz="2200">
                  <a:latin typeface="黑体" panose="02010609060101010101" pitchFamily="49" charset="-122"/>
                </a:rPr>
                <a:t>捕获并处理异常</a:t>
              </a:r>
            </a:p>
          </p:txBody>
        </p:sp>
        <p:sp>
          <p:nvSpPr>
            <p:cNvPr id="29701" name="Text Box 6"/>
            <p:cNvSpPr txBox="1">
              <a:spLocks noChangeArrowheads="1"/>
            </p:cNvSpPr>
            <p:nvPr/>
          </p:nvSpPr>
          <p:spPr bwMode="auto">
            <a:xfrm>
              <a:off x="1565" y="2795"/>
              <a:ext cx="2767" cy="34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bIns="0"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200">
                  <a:latin typeface="黑体" panose="02010609060101010101" pitchFamily="49" charset="-122"/>
                </a:rPr>
                <a:t>函数</a:t>
              </a:r>
              <a:r>
                <a:rPr kumimoji="1" lang="en-US" altLang="zh-CN" sz="2200">
                  <a:latin typeface="黑体" panose="02010609060101010101" pitchFamily="49" charset="-122"/>
                </a:rPr>
                <a:t>[Div( )]</a:t>
              </a:r>
              <a:r>
                <a:rPr kumimoji="1" lang="zh-CN" altLang="en-US" sz="2200">
                  <a:latin typeface="黑体" panose="02010609060101010101" pitchFamily="49" charset="-122"/>
                </a:rPr>
                <a:t>等引发异常</a:t>
              </a:r>
            </a:p>
          </p:txBody>
        </p:sp>
        <p:sp>
          <p:nvSpPr>
            <p:cNvPr id="29702" name="Line 7"/>
            <p:cNvSpPr>
              <a:spLocks noChangeShapeType="1"/>
            </p:cNvSpPr>
            <p:nvPr/>
          </p:nvSpPr>
          <p:spPr bwMode="auto">
            <a:xfrm>
              <a:off x="2216" y="1094"/>
              <a:ext cx="0" cy="24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tIns="0" bIns="0" anchor="ctr"/>
            <a:lstStyle/>
            <a:p>
              <a:endParaRPr lang="zh-CN" altLang="en-US"/>
            </a:p>
          </p:txBody>
        </p:sp>
        <p:sp>
          <p:nvSpPr>
            <p:cNvPr id="29703" name="Line 8"/>
            <p:cNvSpPr>
              <a:spLocks noChangeShapeType="1"/>
            </p:cNvSpPr>
            <p:nvPr/>
          </p:nvSpPr>
          <p:spPr bwMode="auto">
            <a:xfrm>
              <a:off x="2216" y="1798"/>
              <a:ext cx="0" cy="24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tIns="0" bIns="0" anchor="ctr"/>
            <a:lstStyle/>
            <a:p>
              <a:endParaRPr lang="zh-CN" altLang="en-US"/>
            </a:p>
          </p:txBody>
        </p:sp>
        <p:sp>
          <p:nvSpPr>
            <p:cNvPr id="29704" name="Line 9"/>
            <p:cNvSpPr>
              <a:spLocks noChangeShapeType="1"/>
            </p:cNvSpPr>
            <p:nvPr/>
          </p:nvSpPr>
          <p:spPr bwMode="auto">
            <a:xfrm>
              <a:off x="2216" y="2397"/>
              <a:ext cx="0" cy="246"/>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tIns="0" bIns="0" anchor="ctr"/>
            <a:lstStyle/>
            <a:p>
              <a:endParaRPr lang="zh-CN" altLang="en-US"/>
            </a:p>
          </p:txBody>
        </p:sp>
        <p:sp>
          <p:nvSpPr>
            <p:cNvPr id="29705" name="Line 10"/>
            <p:cNvSpPr>
              <a:spLocks noChangeShapeType="1"/>
            </p:cNvSpPr>
            <p:nvPr/>
          </p:nvSpPr>
          <p:spPr bwMode="auto">
            <a:xfrm>
              <a:off x="3465" y="2397"/>
              <a:ext cx="0" cy="246"/>
            </a:xfrm>
            <a:prstGeom prst="line">
              <a:avLst/>
            </a:prstGeom>
            <a:noFill/>
            <a:ln w="25400">
              <a:solidFill>
                <a:schemeClr val="tx1"/>
              </a:solidFill>
              <a:round/>
              <a:headEnd type="stealth" w="lg" len="lg"/>
              <a:tailEnd type="none" w="sm" len="med"/>
            </a:ln>
            <a:extLst>
              <a:ext uri="{909E8E84-426E-40DD-AFC4-6F175D3DCCD1}">
                <a14:hiddenFill xmlns:a14="http://schemas.microsoft.com/office/drawing/2010/main">
                  <a:noFill/>
                </a14:hiddenFill>
              </a:ext>
            </a:extLst>
          </p:spPr>
          <p:txBody>
            <a:bodyPr tIns="0" bIns="0" anchor="ctr"/>
            <a:lstStyle/>
            <a:p>
              <a:endParaRPr lang="zh-CN" altLang="en-US"/>
            </a:p>
          </p:txBody>
        </p:sp>
        <p:sp>
          <p:nvSpPr>
            <p:cNvPr id="29706" name="Line 11"/>
            <p:cNvSpPr>
              <a:spLocks noChangeShapeType="1"/>
            </p:cNvSpPr>
            <p:nvPr/>
          </p:nvSpPr>
          <p:spPr bwMode="auto">
            <a:xfrm>
              <a:off x="3465" y="1775"/>
              <a:ext cx="0" cy="246"/>
            </a:xfrm>
            <a:prstGeom prst="line">
              <a:avLst/>
            </a:prstGeom>
            <a:noFill/>
            <a:ln w="25400">
              <a:solidFill>
                <a:schemeClr val="tx1"/>
              </a:solidFill>
              <a:round/>
              <a:headEnd type="stealth" w="lg" len="lg"/>
              <a:tailEnd type="none" w="sm" len="med"/>
            </a:ln>
            <a:extLst>
              <a:ext uri="{909E8E84-426E-40DD-AFC4-6F175D3DCCD1}">
                <a14:hiddenFill xmlns:a14="http://schemas.microsoft.com/office/drawing/2010/main">
                  <a:noFill/>
                </a14:hiddenFill>
              </a:ext>
            </a:extLst>
          </p:spPr>
          <p:txBody>
            <a:bodyPr tIns="0" bIns="0" anchor="ctr"/>
            <a:lstStyle/>
            <a:p>
              <a:endParaRPr lang="zh-CN" altLang="en-US"/>
            </a:p>
          </p:txBody>
        </p:sp>
        <p:sp>
          <p:nvSpPr>
            <p:cNvPr id="29707" name="Line 12"/>
            <p:cNvSpPr>
              <a:spLocks noChangeShapeType="1"/>
            </p:cNvSpPr>
            <p:nvPr/>
          </p:nvSpPr>
          <p:spPr bwMode="auto">
            <a:xfrm>
              <a:off x="3465" y="1106"/>
              <a:ext cx="0" cy="247"/>
            </a:xfrm>
            <a:prstGeom prst="line">
              <a:avLst/>
            </a:prstGeom>
            <a:noFill/>
            <a:ln w="25400">
              <a:solidFill>
                <a:schemeClr val="tx1"/>
              </a:solidFill>
              <a:round/>
              <a:headEnd type="stealth" w="lg" len="lg"/>
              <a:tailEnd type="none" w="sm" len="med"/>
            </a:ln>
            <a:extLst>
              <a:ext uri="{909E8E84-426E-40DD-AFC4-6F175D3DCCD1}">
                <a14:hiddenFill xmlns:a14="http://schemas.microsoft.com/office/drawing/2010/main">
                  <a:noFill/>
                </a14:hiddenFill>
              </a:ext>
            </a:extLst>
          </p:spPr>
          <p:txBody>
            <a:bodyPr tIns="0" bIns="0" anchor="ctr"/>
            <a:lstStyle/>
            <a:p>
              <a:endParaRPr lang="zh-CN" altLang="en-US"/>
            </a:p>
          </p:txBody>
        </p:sp>
        <p:sp>
          <p:nvSpPr>
            <p:cNvPr id="29708" name="Text Box 13"/>
            <p:cNvSpPr txBox="1">
              <a:spLocks noChangeArrowheads="1"/>
            </p:cNvSpPr>
            <p:nvPr/>
          </p:nvSpPr>
          <p:spPr bwMode="auto">
            <a:xfrm>
              <a:off x="1928" y="2021"/>
              <a:ext cx="1854"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tIns="0" bIns="0"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200"/>
                <a:t>……</a:t>
              </a:r>
              <a:endParaRPr kumimoji="1" lang="en-US" altLang="zh-CN" sz="2200">
                <a:latin typeface="宋体" panose="02010600030101010101" pitchFamily="2" charset="-122"/>
              </a:endParaRPr>
            </a:p>
          </p:txBody>
        </p:sp>
        <p:sp>
          <p:nvSpPr>
            <p:cNvPr id="29709" name="Text Box 14"/>
            <p:cNvSpPr txBox="1">
              <a:spLocks noChangeArrowheads="1"/>
            </p:cNvSpPr>
            <p:nvPr/>
          </p:nvSpPr>
          <p:spPr bwMode="auto">
            <a:xfrm>
              <a:off x="2389" y="981"/>
              <a:ext cx="98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200">
                  <a:latin typeface="黑体" panose="02010609060101010101" pitchFamily="49" charset="-122"/>
                </a:rPr>
                <a:t>调用者</a:t>
              </a:r>
            </a:p>
          </p:txBody>
        </p:sp>
        <p:sp>
          <p:nvSpPr>
            <p:cNvPr id="29710" name="Text Box 15"/>
            <p:cNvSpPr txBox="1">
              <a:spLocks noChangeArrowheads="1"/>
            </p:cNvSpPr>
            <p:nvPr/>
          </p:nvSpPr>
          <p:spPr bwMode="auto">
            <a:xfrm>
              <a:off x="3395" y="2115"/>
              <a:ext cx="1068"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200">
                  <a:latin typeface="黑体" panose="02010609060101010101" pitchFamily="49" charset="-122"/>
                </a:rPr>
                <a:t>异常传播方向</a:t>
              </a:r>
            </a:p>
          </p:txBody>
        </p:sp>
        <p:sp>
          <p:nvSpPr>
            <p:cNvPr id="29711" name="Text Box 16"/>
            <p:cNvSpPr txBox="1">
              <a:spLocks noChangeArrowheads="1"/>
            </p:cNvSpPr>
            <p:nvPr/>
          </p:nvSpPr>
          <p:spPr bwMode="auto">
            <a:xfrm>
              <a:off x="1247" y="2115"/>
              <a:ext cx="98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200">
                  <a:latin typeface="黑体" panose="02010609060101010101" pitchFamily="49" charset="-122"/>
                </a:rPr>
                <a:t>调用关系</a:t>
              </a:r>
            </a:p>
          </p:txBody>
        </p:sp>
      </p:grpSp>
      <p:pic>
        <p:nvPicPr>
          <p:cNvPr id="16"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a:grpSpLocks/>
          </p:cNvGrpSpPr>
          <p:nvPr/>
        </p:nvGrpSpPr>
        <p:grpSpPr bwMode="auto">
          <a:xfrm>
            <a:off x="194519" y="71835"/>
            <a:ext cx="466725" cy="468313"/>
            <a:chOff x="1192404" y="608225"/>
            <a:chExt cx="1755828" cy="1759616"/>
          </a:xfrm>
        </p:grpSpPr>
        <p:grpSp>
          <p:nvGrpSpPr>
            <p:cNvPr id="18" name="组合 79"/>
            <p:cNvGrpSpPr>
              <a:grpSpLocks/>
            </p:cNvGrpSpPr>
            <p:nvPr/>
          </p:nvGrpSpPr>
          <p:grpSpPr bwMode="auto">
            <a:xfrm>
              <a:off x="1192404" y="608225"/>
              <a:ext cx="1755828" cy="1759616"/>
              <a:chOff x="6379729" y="2488774"/>
              <a:chExt cx="2513016" cy="2513016"/>
            </a:xfrm>
          </p:grpSpPr>
          <p:sp>
            <p:nvSpPr>
              <p:cNvPr id="2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1" name="任意多边形 83"/>
              <p:cNvGrpSpPr>
                <a:grpSpLocks/>
              </p:cNvGrpSpPr>
              <p:nvPr/>
            </p:nvGrpSpPr>
            <p:grpSpPr bwMode="auto">
              <a:xfrm>
                <a:off x="6397313" y="2490687"/>
                <a:ext cx="2505748" cy="2500354"/>
                <a:chOff x="1883664" y="1987296"/>
                <a:chExt cx="1322832" cy="1322832"/>
              </a:xfrm>
            </p:grpSpPr>
            <p:pic>
              <p:nvPicPr>
                <p:cNvPr id="2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4" name="TextBox 64"/>
          <p:cNvSpPr txBox="1">
            <a:spLocks noChangeArrowheads="1"/>
          </p:cNvSpPr>
          <p:nvPr/>
        </p:nvSpPr>
        <p:spPr bwMode="auto">
          <a:xfrm>
            <a:off x="776122" y="27385"/>
            <a:ext cx="474699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4.</a:t>
            </a:r>
            <a:r>
              <a:rPr lang="zh-CN" altLang="en-US" sz="3200" kern="0" dirty="0" smtClean="0">
                <a:solidFill>
                  <a:schemeClr val="bg1"/>
                </a:solidFill>
              </a:rPr>
              <a:t>异常程序说明</a:t>
            </a:r>
            <a:endParaRPr lang="zh-CN" altLang="en-US" sz="3200" kern="0" dirty="0">
              <a:solidFill>
                <a:schemeClr val="bg1"/>
              </a:solidFill>
            </a:endParaRPr>
          </a:p>
        </p:txBody>
      </p:sp>
      <p:grpSp>
        <p:nvGrpSpPr>
          <p:cNvPr id="25" name="组合 24"/>
          <p:cNvGrpSpPr>
            <a:grpSpLocks/>
          </p:cNvGrpSpPr>
          <p:nvPr/>
        </p:nvGrpSpPr>
        <p:grpSpPr bwMode="auto">
          <a:xfrm>
            <a:off x="9915599" y="117426"/>
            <a:ext cx="2108200" cy="609600"/>
            <a:chOff x="755298" y="2917165"/>
            <a:chExt cx="1584454" cy="447077"/>
          </a:xfrm>
        </p:grpSpPr>
        <p:sp>
          <p:nvSpPr>
            <p:cNvPr id="26"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7" name="圆角矩形 26"/>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28"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6689661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5255" y="1701602"/>
            <a:ext cx="11593287" cy="38336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gn="just">
              <a:lnSpc>
                <a:spcPct val="150000"/>
              </a:lnSpc>
              <a:spcBef>
                <a:spcPts val="0"/>
              </a:spcBef>
              <a:defRPr/>
            </a:pPr>
            <a:r>
              <a:rPr lang="zh-CN" altLang="en-US" sz="2801" b="0" kern="0" dirty="0"/>
              <a:t>在</a:t>
            </a:r>
            <a:r>
              <a:rPr lang="en-US" altLang="zh-CN" sz="2801" b="0" kern="0" dirty="0"/>
              <a:t>VS</a:t>
            </a:r>
            <a:r>
              <a:rPr lang="zh-CN" altLang="en-US" sz="2801" b="0" kern="0" dirty="0"/>
              <a:t>环境中，为使用异常处理机制，需要进行如下的设置：</a:t>
            </a:r>
            <a:r>
              <a:rPr lang="en-US" altLang="zh-CN" sz="2801" b="0" kern="0" dirty="0" err="1"/>
              <a:t>ProjectSettings</a:t>
            </a:r>
            <a:r>
              <a:rPr lang="en-US" altLang="zh-CN" sz="2801" b="0" kern="0" dirty="0"/>
              <a:t>-&gt;Category-&gt; C++</a:t>
            </a:r>
            <a:r>
              <a:rPr lang="en-US" altLang="zh-CN" sz="2801" b="0" kern="0" dirty="0" err="1"/>
              <a:t>Lauguage</a:t>
            </a:r>
            <a:r>
              <a:rPr lang="en-US" altLang="zh-CN" sz="2801" b="0" kern="0" dirty="0"/>
              <a:t>-&gt;</a:t>
            </a:r>
            <a:r>
              <a:rPr lang="en-US" altLang="zh-CN" sz="2801" b="0" kern="0" dirty="0" err="1">
                <a:solidFill>
                  <a:srgbClr val="CC0000"/>
                </a:solidFill>
              </a:rPr>
              <a:t>EnableExceptionHandling</a:t>
            </a:r>
            <a:endParaRPr lang="en-US" altLang="zh-CN" sz="2801" b="0" kern="0" dirty="0">
              <a:solidFill>
                <a:srgbClr val="CC0000"/>
              </a:solidFill>
            </a:endParaRPr>
          </a:p>
          <a:p>
            <a:pPr marL="0" algn="just">
              <a:lnSpc>
                <a:spcPct val="150000"/>
              </a:lnSpc>
              <a:spcBef>
                <a:spcPts val="0"/>
              </a:spcBef>
              <a:defRPr/>
            </a:pPr>
            <a:r>
              <a:rPr lang="zh-CN" altLang="en-US" sz="2801" b="0" kern="0" dirty="0"/>
              <a:t>上面程序字中</a:t>
            </a:r>
            <a:r>
              <a:rPr lang="zh-CN" altLang="en-US" sz="2801" b="0" kern="0" dirty="0">
                <a:solidFill>
                  <a:srgbClr val="CC0000"/>
                </a:solidFill>
              </a:rPr>
              <a:t>异常被抛掷</a:t>
            </a:r>
            <a:r>
              <a:rPr lang="zh-CN" altLang="en-US" sz="2801" b="0" kern="0" dirty="0"/>
              <a:t>后，在</a:t>
            </a:r>
            <a:r>
              <a:rPr lang="en-US" altLang="zh-CN" sz="2801" b="0" kern="0" dirty="0"/>
              <a:t>main</a:t>
            </a:r>
            <a:r>
              <a:rPr lang="zh-CN" altLang="en-US" sz="2801" b="0" kern="0" dirty="0"/>
              <a:t>函数中被</a:t>
            </a:r>
            <a:r>
              <a:rPr lang="zh-CN" altLang="en-US" sz="2801" b="0" kern="0" dirty="0">
                <a:solidFill>
                  <a:srgbClr val="CC0000"/>
                </a:solidFill>
              </a:rPr>
              <a:t>捕获</a:t>
            </a:r>
            <a:r>
              <a:rPr lang="zh-CN" altLang="en-US" sz="2801" b="0" kern="0" dirty="0"/>
              <a:t>，异常</a:t>
            </a:r>
            <a:r>
              <a:rPr lang="zh-CN" altLang="en-US" sz="2801" b="0" kern="0" dirty="0">
                <a:solidFill>
                  <a:srgbClr val="CC0000"/>
                </a:solidFill>
              </a:rPr>
              <a:t>处理</a:t>
            </a:r>
            <a:r>
              <a:rPr lang="zh-CN" altLang="en-US" sz="2801" b="0" kern="0" dirty="0"/>
              <a:t>段输出有关信息后，程序流程</a:t>
            </a:r>
            <a:r>
              <a:rPr lang="zh-CN" altLang="en-US" sz="2801" b="0" kern="0" dirty="0">
                <a:solidFill>
                  <a:srgbClr val="CC0000"/>
                </a:solidFill>
              </a:rPr>
              <a:t>跳转</a:t>
            </a:r>
            <a:r>
              <a:rPr lang="zh-CN" altLang="en-US" sz="2801" b="0" kern="0" dirty="0"/>
              <a:t>到主函数的最后一条语句，输出</a:t>
            </a:r>
            <a:r>
              <a:rPr lang="zh-CN" altLang="en-US" sz="2801" b="0" kern="0" dirty="0">
                <a:latin typeface="Courier New"/>
              </a:rPr>
              <a:t>“</a:t>
            </a:r>
            <a:r>
              <a:rPr lang="en-US" altLang="zh-CN" sz="2801" b="0" kern="0" dirty="0"/>
              <a:t>that is ok.</a:t>
            </a:r>
            <a:r>
              <a:rPr lang="en-US" altLang="zh-CN" sz="2801" b="0" kern="0" dirty="0">
                <a:latin typeface="Courier New"/>
              </a:rPr>
              <a:t>”</a:t>
            </a:r>
            <a:r>
              <a:rPr lang="zh-CN" altLang="en-US" sz="2801" b="0" kern="0" dirty="0"/>
              <a:t>，而函数中的下列语句没有被执行：</a:t>
            </a:r>
          </a:p>
          <a:p>
            <a:pPr marL="0" algn="just">
              <a:lnSpc>
                <a:spcPct val="150000"/>
              </a:lnSpc>
              <a:spcBef>
                <a:spcPts val="0"/>
              </a:spcBef>
              <a:buFont typeface="Wingdings" pitchFamily="2" charset="2"/>
              <a:buNone/>
              <a:defRPr/>
            </a:pPr>
            <a:r>
              <a:rPr lang="zh-CN" altLang="en-US" sz="2801" b="0" kern="0" dirty="0"/>
              <a:t>          </a:t>
            </a:r>
            <a:r>
              <a:rPr lang="en-US" altLang="zh-CN" sz="2801" b="0" kern="0" dirty="0" err="1"/>
              <a:t>cout</a:t>
            </a:r>
            <a:r>
              <a:rPr lang="en-US" altLang="zh-CN" sz="2801" b="0" kern="0" dirty="0"/>
              <a:t>&lt;&lt;"7/1="&lt;&lt;</a:t>
            </a:r>
            <a:r>
              <a:rPr lang="en-US" altLang="zh-CN" sz="2801" b="0" kern="0" dirty="0" err="1"/>
              <a:t>Div</a:t>
            </a:r>
            <a:r>
              <a:rPr lang="en-US" altLang="zh-CN" sz="2801" b="0" kern="0" dirty="0"/>
              <a:t>(7,1)&lt;&lt;</a:t>
            </a:r>
            <a:r>
              <a:rPr lang="en-US" altLang="zh-CN" sz="2801" b="0" kern="0" dirty="0" err="1"/>
              <a:t>endl</a:t>
            </a:r>
            <a:r>
              <a:rPr lang="en-US" altLang="zh-CN" sz="2801" b="0" kern="0" dirty="0"/>
              <a:t>;</a:t>
            </a:r>
          </a:p>
        </p:txBody>
      </p:sp>
      <p:pic>
        <p:nvPicPr>
          <p:cNvPr id="17"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a:grpSpLocks/>
          </p:cNvGrpSpPr>
          <p:nvPr/>
        </p:nvGrpSpPr>
        <p:grpSpPr bwMode="auto">
          <a:xfrm>
            <a:off x="194519" y="71835"/>
            <a:ext cx="466725" cy="468313"/>
            <a:chOff x="1192404" y="608225"/>
            <a:chExt cx="1755828" cy="1759616"/>
          </a:xfrm>
        </p:grpSpPr>
        <p:grpSp>
          <p:nvGrpSpPr>
            <p:cNvPr id="19" name="组合 79"/>
            <p:cNvGrpSpPr>
              <a:grpSpLocks/>
            </p:cNvGrpSpPr>
            <p:nvPr/>
          </p:nvGrpSpPr>
          <p:grpSpPr bwMode="auto">
            <a:xfrm>
              <a:off x="1192404" y="608225"/>
              <a:ext cx="1755828" cy="1759616"/>
              <a:chOff x="6379729" y="2488774"/>
              <a:chExt cx="2513016" cy="2513016"/>
            </a:xfrm>
          </p:grpSpPr>
          <p:sp>
            <p:nvSpPr>
              <p:cNvPr id="2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2" name="任意多边形 83"/>
              <p:cNvGrpSpPr>
                <a:grpSpLocks/>
              </p:cNvGrpSpPr>
              <p:nvPr/>
            </p:nvGrpSpPr>
            <p:grpSpPr bwMode="auto">
              <a:xfrm>
                <a:off x="6397313" y="2490687"/>
                <a:ext cx="2505748" cy="2500354"/>
                <a:chOff x="1883664" y="1987296"/>
                <a:chExt cx="1322832" cy="1322832"/>
              </a:xfrm>
            </p:grpSpPr>
            <p:pic>
              <p:nvPicPr>
                <p:cNvPr id="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2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5" name="TextBox 64"/>
          <p:cNvSpPr txBox="1">
            <a:spLocks noChangeArrowheads="1"/>
          </p:cNvSpPr>
          <p:nvPr/>
        </p:nvSpPr>
        <p:spPr bwMode="auto">
          <a:xfrm>
            <a:off x="776122" y="27385"/>
            <a:ext cx="474699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4.</a:t>
            </a:r>
            <a:r>
              <a:rPr lang="zh-CN" altLang="en-US" sz="3200" kern="0" dirty="0" smtClean="0">
                <a:solidFill>
                  <a:schemeClr val="bg1"/>
                </a:solidFill>
              </a:rPr>
              <a:t>异常程序说明</a:t>
            </a:r>
            <a:endParaRPr lang="zh-CN" altLang="en-US" sz="3200" kern="0" dirty="0">
              <a:solidFill>
                <a:schemeClr val="bg1"/>
              </a:solidFill>
            </a:endParaRPr>
          </a:p>
        </p:txBody>
      </p:sp>
      <p:grpSp>
        <p:nvGrpSpPr>
          <p:cNvPr id="26" name="组合 25"/>
          <p:cNvGrpSpPr>
            <a:grpSpLocks/>
          </p:cNvGrpSpPr>
          <p:nvPr/>
        </p:nvGrpSpPr>
        <p:grpSpPr bwMode="auto">
          <a:xfrm>
            <a:off x="9915599" y="117426"/>
            <a:ext cx="2108200" cy="609600"/>
            <a:chOff x="755298" y="2917165"/>
            <a:chExt cx="1584454" cy="447077"/>
          </a:xfrm>
        </p:grpSpPr>
        <p:sp>
          <p:nvSpPr>
            <p:cNvPr id="27"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8" name="圆角矩形 27"/>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29"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82513583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198901" y="981522"/>
            <a:ext cx="11815367"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801" b="0" kern="0" dirty="0">
                <a:solidFill>
                  <a:srgbClr val="FF0000"/>
                </a:solidFill>
              </a:rPr>
              <a:t>异常</a:t>
            </a:r>
            <a:r>
              <a:rPr lang="zh-CN" altLang="en-US" sz="2801" b="0" kern="0" dirty="0"/>
              <a:t>（</a:t>
            </a:r>
            <a:r>
              <a:rPr lang="en-US" altLang="zh-CN" sz="2801" b="0" kern="0" dirty="0"/>
              <a:t>Exception</a:t>
            </a:r>
            <a:r>
              <a:rPr lang="zh-CN" altLang="en-US" sz="2801" b="0" kern="0" dirty="0"/>
              <a:t>）</a:t>
            </a:r>
            <a:r>
              <a:rPr lang="en-US" altLang="zh-CN" sz="2801" b="0" kern="0" dirty="0"/>
              <a:t>——</a:t>
            </a:r>
            <a:r>
              <a:rPr lang="zh-CN" altLang="en-US" sz="2801" b="0" kern="0" dirty="0"/>
              <a:t>程序检测到的运行时刻不正常的情况。如被</a:t>
            </a:r>
            <a:r>
              <a:rPr lang="en-US" altLang="zh-CN" sz="2801" b="0" kern="0" dirty="0"/>
              <a:t>0 </a:t>
            </a:r>
            <a:r>
              <a:rPr lang="zh-CN" altLang="en-US" sz="2801" b="0" kern="0" dirty="0"/>
              <a:t>除、数组越界访问或空闲存储内存耗尽</a:t>
            </a:r>
            <a:r>
              <a:rPr lang="zh-CN" altLang="en-US" sz="2801" b="0" kern="0" dirty="0" smtClean="0"/>
              <a:t>等等；</a:t>
            </a:r>
            <a:endParaRPr lang="zh-CN" altLang="en-US" sz="2801" b="0" kern="0" dirty="0"/>
          </a:p>
          <a:p>
            <a:pPr marL="0">
              <a:lnSpc>
                <a:spcPct val="150000"/>
              </a:lnSpc>
              <a:spcBef>
                <a:spcPts val="0"/>
              </a:spcBef>
              <a:defRPr/>
            </a:pPr>
            <a:r>
              <a:rPr lang="zh-CN" altLang="en-US" sz="2801" b="0" kern="0" dirty="0">
                <a:solidFill>
                  <a:srgbClr val="FF0000"/>
                </a:solidFill>
              </a:rPr>
              <a:t>异常处理</a:t>
            </a:r>
            <a:r>
              <a:rPr lang="en-US" altLang="zh-CN" sz="2801" b="0" kern="0" dirty="0"/>
              <a:t>——</a:t>
            </a:r>
            <a:r>
              <a:rPr lang="zh-CN" altLang="en-US" sz="2801" b="0" kern="0" dirty="0"/>
              <a:t>是一种允许两个独立开发的程序组件在程序执行期间遇到程序不正常的情况时</a:t>
            </a:r>
            <a:r>
              <a:rPr lang="zh-CN" altLang="en-US" sz="2801" b="0" kern="0" dirty="0">
                <a:solidFill>
                  <a:srgbClr val="CC0000"/>
                </a:solidFill>
              </a:rPr>
              <a:t>相互通信的</a:t>
            </a:r>
            <a:r>
              <a:rPr lang="zh-CN" altLang="en-US" sz="2801" b="0" kern="0" dirty="0" smtClean="0">
                <a:solidFill>
                  <a:srgbClr val="CC0000"/>
                </a:solidFill>
              </a:rPr>
              <a:t>机制</a:t>
            </a:r>
            <a:r>
              <a:rPr lang="zh-CN" altLang="en-US" sz="2801" b="0" kern="0" dirty="0" smtClean="0"/>
              <a:t>；</a:t>
            </a:r>
            <a:endParaRPr lang="zh-CN" altLang="en-US" sz="2801" b="0" kern="0" dirty="0"/>
          </a:p>
          <a:p>
            <a:pPr marL="0">
              <a:lnSpc>
                <a:spcPct val="150000"/>
              </a:lnSpc>
              <a:spcBef>
                <a:spcPts val="0"/>
              </a:spcBef>
              <a:defRPr/>
            </a:pPr>
            <a:r>
              <a:rPr lang="zh-CN" altLang="en-US" sz="2801" b="0" kern="0" dirty="0"/>
              <a:t>这里的异常是指</a:t>
            </a:r>
            <a:r>
              <a:rPr lang="zh-CN" altLang="en-US" sz="2801" b="0" kern="0" dirty="0">
                <a:solidFill>
                  <a:srgbClr val="FF0000"/>
                </a:solidFill>
              </a:rPr>
              <a:t>软件</a:t>
            </a:r>
            <a:r>
              <a:rPr lang="zh-CN" altLang="en-US" sz="2801" b="0" kern="0" dirty="0" smtClean="0">
                <a:solidFill>
                  <a:srgbClr val="FF0000"/>
                </a:solidFill>
              </a:rPr>
              <a:t>异常</a:t>
            </a:r>
            <a:r>
              <a:rPr lang="zh-CN" altLang="en-US" sz="2801" b="0" kern="0" dirty="0" smtClean="0"/>
              <a:t>。</a:t>
            </a:r>
            <a:endParaRPr lang="zh-CN" altLang="en-US" sz="2801" b="0" kern="0" dirty="0"/>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68"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75557" y="398"/>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异常处理概述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7035936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62937" y="1484657"/>
            <a:ext cx="11668886" cy="43936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801" b="0" kern="0" dirty="0">
                <a:solidFill>
                  <a:srgbClr val="CC0000"/>
                </a:solidFill>
              </a:rPr>
              <a:t>catch</a:t>
            </a:r>
            <a:r>
              <a:rPr lang="zh-CN" altLang="en-US" sz="2801" b="0" kern="0" dirty="0">
                <a:solidFill>
                  <a:srgbClr val="CC0000"/>
                </a:solidFill>
              </a:rPr>
              <a:t>处理程序的出现顺序很重要</a:t>
            </a:r>
            <a:r>
              <a:rPr lang="zh-CN" altLang="en-US" sz="2801" b="0" kern="0" dirty="0"/>
              <a:t>，因为在一个</a:t>
            </a:r>
            <a:r>
              <a:rPr lang="en-US" altLang="zh-CN" sz="2801" b="0" kern="0" dirty="0"/>
              <a:t>try</a:t>
            </a:r>
            <a:r>
              <a:rPr lang="zh-CN" altLang="en-US" sz="2801" b="0" kern="0" dirty="0"/>
              <a:t>块中，异常处理程序是按照它出现的顺序被检查的。只要找到一个匹配的异常类型，后面的异常处理都将被忽略。</a:t>
            </a:r>
          </a:p>
          <a:p>
            <a:pPr marL="0">
              <a:lnSpc>
                <a:spcPct val="150000"/>
              </a:lnSpc>
              <a:spcBef>
                <a:spcPts val="0"/>
              </a:spcBef>
              <a:defRPr/>
            </a:pPr>
            <a:r>
              <a:rPr lang="en-US" altLang="zh-CN" sz="2801" b="0" kern="0" dirty="0"/>
              <a:t>C++</a:t>
            </a:r>
            <a:r>
              <a:rPr lang="zh-CN" altLang="en-US" sz="2801" b="0" kern="0" dirty="0"/>
              <a:t>异常处理块中，比较特殊的是</a:t>
            </a:r>
            <a:r>
              <a:rPr lang="en-US" altLang="zh-CN" sz="2801" b="0" kern="0" dirty="0">
                <a:solidFill>
                  <a:srgbClr val="CC0000"/>
                </a:solidFill>
              </a:rPr>
              <a:t>catch(...)</a:t>
            </a:r>
            <a:r>
              <a:rPr lang="zh-CN" altLang="en-US" sz="2801" b="0" kern="0" dirty="0"/>
              <a:t>，它可以捕获任何异常，在它首发的情况下，其它的</a:t>
            </a:r>
            <a:r>
              <a:rPr lang="en-US" altLang="zh-CN" sz="2801" b="0" kern="0" dirty="0">
                <a:solidFill>
                  <a:srgbClr val="FF0000"/>
                </a:solidFill>
              </a:rPr>
              <a:t>catch</a:t>
            </a:r>
            <a:r>
              <a:rPr lang="zh-CN" altLang="en-US" sz="2801" b="0" kern="0" dirty="0"/>
              <a:t>语句都不被检查。因此，</a:t>
            </a:r>
            <a:r>
              <a:rPr lang="en-US" altLang="zh-CN" sz="2801" b="0" kern="0" dirty="0">
                <a:solidFill>
                  <a:srgbClr val="FF0000"/>
                </a:solidFill>
              </a:rPr>
              <a:t>catch</a:t>
            </a:r>
            <a:r>
              <a:rPr lang="en-US" altLang="zh-CN" sz="2801" b="0" kern="0" dirty="0"/>
              <a:t>(...)</a:t>
            </a:r>
            <a:r>
              <a:rPr lang="zh-CN" altLang="en-US" sz="2801" b="0" kern="0" dirty="0"/>
              <a:t>应该放在最后。</a:t>
            </a: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2" y="27385"/>
            <a:ext cx="474699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4.</a:t>
            </a:r>
            <a:r>
              <a:rPr lang="zh-CN" altLang="en-US" sz="3200" kern="0" dirty="0" smtClean="0">
                <a:solidFill>
                  <a:schemeClr val="bg1"/>
                </a:solidFill>
              </a:rPr>
              <a:t>异常程序说明</a:t>
            </a:r>
            <a:endParaRPr lang="zh-CN" altLang="en-US" sz="3200" kern="0" dirty="0">
              <a:solidFill>
                <a:schemeClr val="bg1"/>
              </a:solidFill>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00951902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418655" y="1413570"/>
            <a:ext cx="8928992" cy="5112568"/>
          </a:xfrm>
          <a:prstGeom prst="rect">
            <a:avLst/>
          </a:prstGeom>
          <a:solidFill>
            <a:srgbClr val="FFFFFF"/>
          </a:solidFill>
          <a:ln w="381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96" tIns="46049" rIns="92096" bIns="46049"/>
          <a:lstStyle>
            <a:lvl1pPr marL="342900" indent="-342900" algn="l">
              <a:buChar char="n"/>
              <a:defRPr sz="3200" b="1">
                <a:solidFill>
                  <a:srgbClr val="3232C8"/>
                </a:solidFill>
                <a:latin typeface="Tahoma" pitchFamily="34" charset="0"/>
                <a:ea typeface="黑体" pitchFamily="2" charset="-122"/>
              </a:defRPr>
            </a:lvl1pPr>
            <a:lvl2pPr marL="742950" indent="-285750" algn="l">
              <a:buClr>
                <a:schemeClr val="hlink"/>
              </a:buClr>
              <a:buSzPct val="55000"/>
              <a:buChar char="n"/>
              <a:defRPr sz="2800">
                <a:solidFill>
                  <a:schemeClr val="tx1"/>
                </a:solidFill>
                <a:latin typeface="Tahoma" pitchFamily="34" charset="0"/>
                <a:ea typeface="宋体" pitchFamily="2" charset="-122"/>
              </a:defRPr>
            </a:lvl2pPr>
            <a:lvl3pPr marL="1143000" indent="-228600" algn="l">
              <a:buSzPct val="50000"/>
              <a:buChar char="n"/>
              <a:defRPr sz="2400">
                <a:solidFill>
                  <a:schemeClr val="tx1"/>
                </a:solidFill>
                <a:latin typeface="Tahoma" pitchFamily="34" charset="0"/>
                <a:ea typeface="宋体" pitchFamily="2" charset="-122"/>
              </a:defRPr>
            </a:lvl3pPr>
            <a:lvl4pPr marL="1600200" indent="-228600" algn="l">
              <a:buClr>
                <a:schemeClr val="accent2"/>
              </a:buClr>
              <a:buSzPct val="55000"/>
              <a:buChar char="n"/>
              <a:defRPr sz="2000">
                <a:solidFill>
                  <a:schemeClr val="tx1"/>
                </a:solidFill>
                <a:latin typeface="Tahoma" pitchFamily="34" charset="0"/>
                <a:ea typeface="宋体" pitchFamily="2" charset="-122"/>
              </a:defRPr>
            </a:lvl4pPr>
            <a:lvl5pPr marL="2057400" indent="-228600" algn="l">
              <a:buClr>
                <a:schemeClr val="accent1"/>
              </a:buClr>
              <a:buSzPct val="50000"/>
              <a:buChar char="n"/>
              <a:defRPr sz="2000">
                <a:solidFill>
                  <a:schemeClr val="tx1"/>
                </a:solidFill>
                <a:latin typeface="Tahoma" pitchFamily="34" charset="0"/>
                <a:ea typeface="宋体" pitchFamily="2" charset="-122"/>
              </a:defRPr>
            </a:lvl5pPr>
            <a:lvl6pPr marL="2514600" indent="-2286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fontAlgn="base">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a:lnSpc>
                <a:spcPct val="80000"/>
              </a:lnSpc>
              <a:buFont typeface="Wingdings" pitchFamily="2" charset="2"/>
              <a:buNone/>
              <a:defRPr/>
            </a:pPr>
            <a:r>
              <a:rPr lang="en-US" altLang="zh-CN" sz="2000" dirty="0">
                <a:effectLst>
                  <a:outerShdw blurRad="38100" dist="38100" dir="2700000" algn="tl">
                    <a:srgbClr val="C0C0C0"/>
                  </a:outerShdw>
                </a:effectLst>
                <a:latin typeface="宋体" pitchFamily="2" charset="-122"/>
                <a:ea typeface="宋体" pitchFamily="2" charset="-122"/>
              </a:rPr>
              <a:t>void </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main()</a:t>
            </a:r>
            <a:r>
              <a:rPr lang="en-US" altLang="zh-CN" sz="2000" dirty="0">
                <a:effectLst>
                  <a:outerShdw blurRad="38100" dist="38100" dir="2700000" algn="tl">
                    <a:srgbClr val="C0C0C0"/>
                  </a:outerShdw>
                </a:effectLst>
                <a:latin typeface="宋体" pitchFamily="2" charset="-122"/>
                <a:ea typeface="宋体" pitchFamily="2" charset="-122"/>
              </a:rPr>
              <a:t>   </a:t>
            </a:r>
          </a:p>
          <a:p>
            <a:pPr>
              <a:lnSpc>
                <a:spcPct val="8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a:t>
            </a:r>
            <a:r>
              <a:rPr lang="en-US" altLang="zh-CN" sz="2000" dirty="0">
                <a:effectLst>
                  <a:outerShdw blurRad="38100" dist="38100" dir="2700000" algn="tl">
                    <a:srgbClr val="C0C0C0"/>
                  </a:outerShdw>
                </a:effectLst>
                <a:latin typeface="宋体" pitchFamily="2" charset="-122"/>
                <a:ea typeface="宋体" pitchFamily="2" charset="-122"/>
              </a:rPr>
              <a:t>   </a:t>
            </a:r>
          </a:p>
          <a:p>
            <a:pPr>
              <a:lnSpc>
                <a:spcPct val="80000"/>
              </a:lnSpc>
              <a:buFont typeface="Wingdings" pitchFamily="2" charset="2"/>
              <a:buNone/>
              <a:defRPr/>
            </a:pPr>
            <a:r>
              <a:rPr lang="en-US" altLang="zh-CN" sz="2000" dirty="0">
                <a:effectLst>
                  <a:outerShdw blurRad="38100" dist="38100" dir="2700000" algn="tl">
                    <a:srgbClr val="C0C0C0"/>
                  </a:outerShdw>
                </a:effectLst>
                <a:latin typeface="宋体" pitchFamily="2" charset="-122"/>
                <a:ea typeface="宋体" pitchFamily="2" charset="-122"/>
              </a:rPr>
              <a:t>    try</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  	 </a:t>
            </a:r>
            <a:r>
              <a:rPr lang="en-US" altLang="zh-CN" sz="20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000" dirty="0">
                <a:solidFill>
                  <a:srgbClr val="008000"/>
                </a:solidFill>
                <a:effectLst>
                  <a:outerShdw blurRad="38100" dist="38100" dir="2700000" algn="tl">
                    <a:srgbClr val="C0C0C0"/>
                  </a:outerShdw>
                </a:effectLst>
                <a:latin typeface="宋体" pitchFamily="2" charset="-122"/>
                <a:ea typeface="宋体" pitchFamily="2" charset="-122"/>
              </a:rPr>
              <a:t>异常可能被抛出的代码段</a:t>
            </a:r>
            <a:r>
              <a:rPr lang="zh-CN" altLang="en-US"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p>
          <a:p>
            <a:pPr algn="just">
              <a:lnSpc>
                <a:spcPct val="12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effectLst>
                  <a:outerShdw blurRad="38100" dist="38100" dir="2700000" algn="tl">
                    <a:srgbClr val="C0C0C0"/>
                  </a:outerShdw>
                </a:effectLst>
                <a:latin typeface="宋体" pitchFamily="2" charset="-122"/>
                <a:ea typeface="宋体" pitchFamily="2" charset="-122"/>
              </a:rPr>
              <a:t>catch</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a:t>
            </a:r>
            <a:r>
              <a:rPr lang="en-US" altLang="zh-CN" sz="2000" dirty="0">
                <a:effectLst>
                  <a:outerShdw blurRad="38100" dist="38100" dir="2700000" algn="tl">
                    <a:srgbClr val="C0C0C0"/>
                  </a:outerShdw>
                </a:effectLst>
                <a:latin typeface="宋体" pitchFamily="2" charset="-122"/>
                <a:ea typeface="宋体" pitchFamily="2" charset="-122"/>
              </a:rPr>
              <a:t>…</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000" dirty="0">
                <a:solidFill>
                  <a:srgbClr val="008000"/>
                </a:solidFill>
                <a:effectLst>
                  <a:outerShdw blurRad="38100" dist="38100" dir="2700000" algn="tl">
                    <a:srgbClr val="C0C0C0"/>
                  </a:outerShdw>
                </a:effectLst>
                <a:latin typeface="宋体" pitchFamily="2" charset="-122"/>
                <a:ea typeface="宋体" pitchFamily="2" charset="-122"/>
              </a:rPr>
              <a:t>捕获所有异常</a:t>
            </a:r>
          </a:p>
          <a:p>
            <a:pPr algn="just">
              <a:lnSpc>
                <a:spcPct val="120000"/>
              </a:lnSpc>
              <a:buFont typeface="Wingdings" pitchFamily="2" charset="2"/>
              <a:buNone/>
              <a:defRPr/>
            </a:pPr>
            <a:r>
              <a:rPr lang="zh-CN" altLang="en-US"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cout</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&lt;&lt;"exception of everything!"&lt;&lt;</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endl</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p>
          <a:p>
            <a:pPr algn="just">
              <a:lnSpc>
                <a:spcPct val="12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solidFill>
                  <a:srgbClr val="008000"/>
                </a:solidFill>
                <a:effectLst>
                  <a:outerShdw blurRad="38100" dist="38100" dir="2700000" algn="tl">
                    <a:srgbClr val="C0C0C0"/>
                  </a:outerShdw>
                </a:effectLst>
                <a:latin typeface="宋体" pitchFamily="2" charset="-122"/>
                <a:ea typeface="宋体" pitchFamily="2" charset="-122"/>
              </a:rPr>
              <a:t>//</a:t>
            </a:r>
            <a:r>
              <a:rPr lang="zh-CN" altLang="en-US" sz="2000" dirty="0">
                <a:solidFill>
                  <a:srgbClr val="008000"/>
                </a:solidFill>
                <a:effectLst>
                  <a:outerShdw blurRad="38100" dist="38100" dir="2700000" algn="tl">
                    <a:srgbClr val="C0C0C0"/>
                  </a:outerShdw>
                </a:effectLst>
                <a:latin typeface="宋体" pitchFamily="2" charset="-122"/>
                <a:ea typeface="宋体" pitchFamily="2" charset="-122"/>
              </a:rPr>
              <a:t>错误：后面的两个异常处理程序段不会被检查</a:t>
            </a:r>
          </a:p>
          <a:p>
            <a:pPr algn="just">
              <a:lnSpc>
                <a:spcPct val="120000"/>
              </a:lnSpc>
              <a:buFont typeface="Wingdings" pitchFamily="2" charset="2"/>
              <a:buNone/>
              <a:defRPr/>
            </a:pPr>
            <a:r>
              <a:rPr lang="zh-CN" altLang="en-US"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effectLst>
                  <a:outerShdw blurRad="38100" dist="38100" dir="2700000" algn="tl">
                    <a:srgbClr val="C0C0C0"/>
                  </a:outerShdw>
                </a:effectLst>
                <a:latin typeface="宋体" pitchFamily="2" charset="-122"/>
                <a:ea typeface="宋体" pitchFamily="2" charset="-122"/>
              </a:rPr>
              <a:t>catch</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a:t>
            </a:r>
            <a:r>
              <a:rPr lang="en-US" altLang="zh-CN" sz="2000" dirty="0" err="1">
                <a:effectLst>
                  <a:outerShdw blurRad="38100" dist="38100" dir="2700000" algn="tl">
                    <a:srgbClr val="C0C0C0"/>
                  </a:outerShdw>
                </a:effectLst>
                <a:latin typeface="宋体" pitchFamily="2" charset="-122"/>
                <a:ea typeface="宋体" pitchFamily="2" charset="-122"/>
              </a:rPr>
              <a:t>const</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effectLst>
                  <a:outerShdw blurRad="38100" dist="38100" dir="2700000" algn="tl">
                    <a:srgbClr val="C0C0C0"/>
                  </a:outerShdw>
                </a:effectLst>
                <a:latin typeface="宋体" pitchFamily="2" charset="-122"/>
                <a:ea typeface="宋体" pitchFamily="2" charset="-122"/>
              </a:rPr>
              <a:t>char</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str</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p>
          <a:p>
            <a:pPr algn="just">
              <a:lnSpc>
                <a:spcPct val="12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  </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cout</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&lt;&lt;“exception of:"&lt;&lt;</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str</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&lt;&lt;</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endl</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p>
          <a:p>
            <a:pPr algn="just">
              <a:lnSpc>
                <a:spcPct val="12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r>
              <a:rPr lang="en-US" altLang="zh-CN" sz="2000" dirty="0">
                <a:effectLst>
                  <a:outerShdw blurRad="38100" dist="38100" dir="2700000" algn="tl">
                    <a:srgbClr val="C0C0C0"/>
                  </a:outerShdw>
                </a:effectLst>
                <a:latin typeface="宋体" pitchFamily="2" charset="-122"/>
                <a:ea typeface="宋体" pitchFamily="2" charset="-122"/>
              </a:rPr>
              <a:t>catch</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a:t>
            </a:r>
            <a:r>
              <a:rPr lang="en-US" altLang="zh-CN" sz="2000" dirty="0" err="1">
                <a:effectLst>
                  <a:outerShdw blurRad="38100" dist="38100" dir="2700000" algn="tl">
                    <a:srgbClr val="C0C0C0"/>
                  </a:outerShdw>
                </a:effectLst>
                <a:latin typeface="宋体" pitchFamily="2" charset="-122"/>
                <a:ea typeface="宋体" pitchFamily="2" charset="-122"/>
              </a:rPr>
              <a:t>int</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&amp; e)</a:t>
            </a:r>
          </a:p>
          <a:p>
            <a:pPr algn="just">
              <a:lnSpc>
                <a:spcPct val="12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  </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cout</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&lt;&lt;“exception of type:"&lt;&lt;e&lt;&lt;</a:t>
            </a:r>
            <a:r>
              <a:rPr lang="en-US" altLang="zh-CN" sz="2000" dirty="0" err="1">
                <a:solidFill>
                  <a:schemeClr val="tx1"/>
                </a:solidFill>
                <a:effectLst>
                  <a:outerShdw blurRad="38100" dist="38100" dir="2700000" algn="tl">
                    <a:srgbClr val="C0C0C0"/>
                  </a:outerShdw>
                </a:effectLst>
                <a:latin typeface="宋体" pitchFamily="2" charset="-122"/>
                <a:ea typeface="宋体" pitchFamily="2" charset="-122"/>
              </a:rPr>
              <a:t>endl</a:t>
            </a: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 }</a:t>
            </a:r>
          </a:p>
          <a:p>
            <a:pPr algn="just">
              <a:lnSpc>
                <a:spcPct val="120000"/>
              </a:lnSpc>
              <a:buFont typeface="Wingdings" pitchFamily="2" charset="2"/>
              <a:buNone/>
              <a:defRPr/>
            </a:pPr>
            <a:r>
              <a:rPr lang="en-US" altLang="zh-CN" sz="2000" dirty="0">
                <a:solidFill>
                  <a:schemeClr val="tx1"/>
                </a:solidFill>
                <a:effectLst>
                  <a:outerShdw blurRad="38100" dist="38100" dir="2700000" algn="tl">
                    <a:srgbClr val="C0C0C0"/>
                  </a:outerShdw>
                </a:effectLst>
                <a:latin typeface="宋体" pitchFamily="2" charset="-122"/>
                <a:ea typeface="宋体" pitchFamily="2" charset="-122"/>
              </a:rPr>
              <a:t>}</a:t>
            </a:r>
          </a:p>
          <a:p>
            <a:pPr algn="just">
              <a:lnSpc>
                <a:spcPct val="120000"/>
              </a:lnSpc>
              <a:buFont typeface="Wingdings" pitchFamily="2" charset="2"/>
              <a:buNone/>
              <a:defRPr/>
            </a:pPr>
            <a:endParaRPr lang="en-US" altLang="zh-CN" sz="2000" dirty="0">
              <a:solidFill>
                <a:schemeClr val="tx1"/>
              </a:solidFill>
              <a:effectLst>
                <a:outerShdw blurRad="38100" dist="38100" dir="2700000" algn="tl">
                  <a:srgbClr val="C0C0C0"/>
                </a:outerShdw>
              </a:effectLst>
              <a:latin typeface="宋体" pitchFamily="2" charset="-122"/>
              <a:ea typeface="宋体" pitchFamily="2" charset="-122"/>
            </a:endParaRP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2" y="27385"/>
            <a:ext cx="474699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4.</a:t>
            </a:r>
            <a:r>
              <a:rPr lang="zh-CN" altLang="en-US" sz="3200" kern="0" dirty="0" smtClean="0">
                <a:solidFill>
                  <a:schemeClr val="bg1"/>
                </a:solidFill>
              </a:rPr>
              <a:t>异常程序说明</a:t>
            </a:r>
            <a:endParaRPr lang="zh-CN" altLang="en-US" sz="3200" kern="0" dirty="0">
              <a:solidFill>
                <a:schemeClr val="bg1"/>
              </a:solidFill>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175932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10543" y="1700607"/>
            <a:ext cx="11613256"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latin typeface="宋体" pitchFamily="2" charset="-122"/>
              </a:rPr>
              <a:t>可以在函数的声明中列出这个函数可能抛掷的所有异常</a:t>
            </a:r>
            <a:r>
              <a:rPr lang="zh-CN" altLang="en-US" sz="2801" b="0" kern="0" dirty="0" smtClean="0">
                <a:latin typeface="宋体" pitchFamily="2" charset="-122"/>
              </a:rPr>
              <a:t>类型；</a:t>
            </a:r>
            <a:endParaRPr lang="zh-CN" altLang="en-US" sz="2801" b="0" kern="0" dirty="0">
              <a:latin typeface="宋体" pitchFamily="2" charset="-122"/>
            </a:endParaRPr>
          </a:p>
          <a:p>
            <a:pPr lvl="1">
              <a:buFont typeface="Wingdings" pitchFamily="2" charset="2"/>
              <a:buNone/>
              <a:defRPr/>
            </a:pPr>
            <a:r>
              <a:rPr lang="zh-CN" altLang="en-US" sz="2801" b="0" kern="0" dirty="0">
                <a:latin typeface="宋体" pitchFamily="2" charset="-122"/>
              </a:rPr>
              <a:t>  </a:t>
            </a:r>
            <a:r>
              <a:rPr lang="zh-CN" altLang="en-US" sz="2801" b="0" kern="0" dirty="0">
                <a:solidFill>
                  <a:schemeClr val="tx2"/>
                </a:solidFill>
                <a:latin typeface="黑体" pitchFamily="2" charset="-122"/>
                <a:ea typeface="黑体" pitchFamily="2" charset="-122"/>
              </a:rPr>
              <a:t>例如：</a:t>
            </a:r>
            <a:br>
              <a:rPr lang="zh-CN" altLang="en-US" sz="2801" b="0" kern="0" dirty="0">
                <a:solidFill>
                  <a:schemeClr val="tx2"/>
                </a:solidFill>
                <a:latin typeface="黑体" pitchFamily="2" charset="-122"/>
                <a:ea typeface="黑体" pitchFamily="2" charset="-122"/>
              </a:rPr>
            </a:br>
            <a:r>
              <a:rPr lang="zh-CN" altLang="en-US" sz="2801" b="0" kern="0" dirty="0">
                <a:solidFill>
                  <a:schemeClr val="tx2"/>
                </a:solidFill>
                <a:latin typeface="黑体" pitchFamily="2" charset="-122"/>
                <a:ea typeface="黑体" pitchFamily="2" charset="-122"/>
              </a:rPr>
              <a:t> </a:t>
            </a:r>
            <a:r>
              <a:rPr lang="en-US" altLang="zh-CN" sz="2801" b="0" kern="0" dirty="0">
                <a:solidFill>
                  <a:schemeClr val="tx2"/>
                </a:solidFill>
                <a:latin typeface="黑体" pitchFamily="2" charset="-122"/>
                <a:ea typeface="黑体" pitchFamily="2" charset="-122"/>
              </a:rPr>
              <a:t>void fun() throw(A</a:t>
            </a:r>
            <a:r>
              <a:rPr lang="zh-CN" altLang="en-US" sz="2801" b="0" kern="0" dirty="0">
                <a:solidFill>
                  <a:schemeClr val="tx2"/>
                </a:solidFill>
                <a:latin typeface="黑体" pitchFamily="2" charset="-122"/>
                <a:ea typeface="黑体" pitchFamily="2" charset="-122"/>
              </a:rPr>
              <a:t>，</a:t>
            </a:r>
            <a:r>
              <a:rPr lang="en-US" altLang="zh-CN" sz="2801" b="0" kern="0" dirty="0">
                <a:solidFill>
                  <a:schemeClr val="tx2"/>
                </a:solidFill>
                <a:latin typeface="黑体" pitchFamily="2" charset="-122"/>
                <a:ea typeface="黑体" pitchFamily="2" charset="-122"/>
              </a:rPr>
              <a:t>B</a:t>
            </a:r>
            <a:r>
              <a:rPr lang="zh-CN" altLang="en-US" sz="2801" b="0" kern="0" dirty="0">
                <a:solidFill>
                  <a:schemeClr val="tx2"/>
                </a:solidFill>
                <a:latin typeface="黑体" pitchFamily="2" charset="-122"/>
                <a:ea typeface="黑体" pitchFamily="2" charset="-122"/>
              </a:rPr>
              <a:t>，</a:t>
            </a:r>
            <a:r>
              <a:rPr lang="en-US" altLang="zh-CN" sz="2801" b="0" kern="0" dirty="0">
                <a:solidFill>
                  <a:schemeClr val="tx2"/>
                </a:solidFill>
                <a:latin typeface="黑体" pitchFamily="2" charset="-122"/>
                <a:ea typeface="黑体" pitchFamily="2" charset="-122"/>
              </a:rPr>
              <a:t>C</a:t>
            </a:r>
            <a:r>
              <a:rPr lang="zh-CN" altLang="en-US" sz="2801" b="0" kern="0" dirty="0">
                <a:solidFill>
                  <a:schemeClr val="tx2"/>
                </a:solidFill>
                <a:latin typeface="黑体" pitchFamily="2" charset="-122"/>
                <a:ea typeface="黑体" pitchFamily="2" charset="-122"/>
              </a:rPr>
              <a:t>，</a:t>
            </a:r>
            <a:r>
              <a:rPr lang="en-US" altLang="zh-CN" sz="2801" b="0" kern="0" dirty="0">
                <a:solidFill>
                  <a:schemeClr val="tx2"/>
                </a:solidFill>
                <a:latin typeface="黑体" pitchFamily="2" charset="-122"/>
                <a:ea typeface="黑体" pitchFamily="2" charset="-122"/>
              </a:rPr>
              <a:t>D);</a:t>
            </a:r>
          </a:p>
          <a:p>
            <a:pPr>
              <a:defRPr/>
            </a:pPr>
            <a:r>
              <a:rPr lang="zh-CN" altLang="en-US" sz="2801" b="0" kern="0" dirty="0">
                <a:latin typeface="宋体" pitchFamily="2" charset="-122"/>
              </a:rPr>
              <a:t>若无异常接口声明，则此函数可以抛掷任何类型的</a:t>
            </a:r>
            <a:r>
              <a:rPr lang="zh-CN" altLang="en-US" sz="2801" b="0" kern="0" dirty="0" smtClean="0">
                <a:latin typeface="宋体" pitchFamily="2" charset="-122"/>
              </a:rPr>
              <a:t>异常；</a:t>
            </a:r>
            <a:endParaRPr lang="zh-CN" altLang="en-US" sz="2801" b="0" kern="0" dirty="0">
              <a:latin typeface="宋体" pitchFamily="2" charset="-122"/>
            </a:endParaRPr>
          </a:p>
          <a:p>
            <a:pPr>
              <a:defRPr/>
            </a:pPr>
            <a:r>
              <a:rPr lang="zh-CN" altLang="en-US" sz="2801" b="0" kern="0" dirty="0">
                <a:latin typeface="宋体" pitchFamily="2" charset="-122"/>
              </a:rPr>
              <a:t>不抛掷任何类型异常的函数声明</a:t>
            </a:r>
            <a:r>
              <a:rPr lang="zh-CN" altLang="en-US" sz="2801" b="0" kern="0" dirty="0" smtClean="0">
                <a:latin typeface="宋体" pitchFamily="2" charset="-122"/>
              </a:rPr>
              <a:t>如下：</a:t>
            </a:r>
            <a:endParaRPr lang="zh-CN" altLang="en-US" sz="2801" b="0" kern="0" dirty="0">
              <a:latin typeface="宋体" pitchFamily="2" charset="-122"/>
            </a:endParaRPr>
          </a:p>
          <a:p>
            <a:pPr lvl="1">
              <a:buFont typeface="Wingdings" pitchFamily="2" charset="2"/>
              <a:buNone/>
              <a:defRPr/>
            </a:pPr>
            <a:r>
              <a:rPr lang="zh-CN" altLang="en-US" sz="2801" b="0" kern="0" dirty="0">
                <a:solidFill>
                  <a:schemeClr val="tx2"/>
                </a:solidFill>
                <a:latin typeface="黑体" pitchFamily="2" charset="-122"/>
                <a:ea typeface="黑体" pitchFamily="2" charset="-122"/>
              </a:rPr>
              <a:t>  </a:t>
            </a:r>
            <a:r>
              <a:rPr lang="en-US" altLang="zh-CN" sz="2801" b="0" kern="0" dirty="0">
                <a:solidFill>
                  <a:schemeClr val="tx2"/>
                </a:solidFill>
                <a:latin typeface="黑体" pitchFamily="2" charset="-122"/>
                <a:ea typeface="黑体" pitchFamily="2" charset="-122"/>
              </a:rPr>
              <a:t>void fun() throw();</a:t>
            </a:r>
          </a:p>
          <a:p>
            <a:pPr>
              <a:defRPr/>
            </a:pPr>
            <a:endParaRPr lang="en-US" altLang="zh-CN" sz="2801" kern="0" dirty="0">
              <a:solidFill>
                <a:schemeClr val="tx2"/>
              </a:solidFill>
              <a:latin typeface="黑体" pitchFamily="2" charset="-122"/>
            </a:endParaRP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6426328"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776122" y="27385"/>
            <a:ext cx="474699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5.</a:t>
            </a:r>
            <a:r>
              <a:rPr lang="zh-CN" altLang="en-US" sz="3200" kern="0" dirty="0" smtClean="0">
                <a:solidFill>
                  <a:schemeClr val="bg1"/>
                </a:solidFill>
              </a:rPr>
              <a:t>异常接口声明</a:t>
            </a:r>
            <a:endParaRPr lang="zh-CN" altLang="en-US" sz="3200" kern="0" dirty="0">
              <a:solidFill>
                <a:schemeClr val="bg1"/>
              </a:solidFill>
            </a:endParaRPr>
          </a:p>
        </p:txBody>
      </p:sp>
      <p:grpSp>
        <p:nvGrpSpPr>
          <p:cNvPr id="15" name="组合 14"/>
          <p:cNvGrpSpPr>
            <a:grpSpLocks/>
          </p:cNvGrpSpPr>
          <p:nvPr/>
        </p:nvGrpSpPr>
        <p:grpSpPr bwMode="auto">
          <a:xfrm>
            <a:off x="9915599" y="117426"/>
            <a:ext cx="2108200" cy="609600"/>
            <a:chOff x="755298" y="2917165"/>
            <a:chExt cx="1584454" cy="447077"/>
          </a:xfrm>
        </p:grpSpPr>
        <p:sp>
          <p:nvSpPr>
            <p:cNvPr id="16"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7" name="圆角矩形 16"/>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8"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80383445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5420866"/>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2210743" y="5155753"/>
            <a:ext cx="7704856"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2786807" y="5093841"/>
            <a:ext cx="6598617"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effectLst>
                  <a:outerShdw blurRad="38100" dist="38100" dir="2700000" algn="tl">
                    <a:srgbClr val="C0C0C0"/>
                  </a:outerShdw>
                </a:effectLst>
              </a:rPr>
              <a:t>异常处理中</a:t>
            </a:r>
            <a:r>
              <a:rPr lang="zh-CN" altLang="en-US" sz="3600" kern="0" dirty="0" smtClean="0">
                <a:effectLst>
                  <a:outerShdw blurRad="38100" dist="38100" dir="2700000" algn="tl">
                    <a:srgbClr val="C0C0C0"/>
                  </a:outerShdw>
                </a:effectLst>
              </a:rPr>
              <a:t>的构造</a:t>
            </a:r>
            <a:r>
              <a:rPr lang="zh-CN" altLang="en-US" sz="3600" kern="0" dirty="0">
                <a:effectLst>
                  <a:outerShdw blurRad="38100" dist="38100" dir="2700000" algn="tl">
                    <a:srgbClr val="C0C0C0"/>
                  </a:outerShdw>
                </a:effectLst>
              </a:rPr>
              <a:t>与析构</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0928" y="1269554"/>
            <a:ext cx="11884911"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en-US" altLang="zh-CN" sz="2801" b="0" kern="0" dirty="0"/>
              <a:t>C++</a:t>
            </a:r>
            <a:r>
              <a:rPr lang="zh-CN" altLang="en-US" sz="2801" b="0" kern="0" dirty="0"/>
              <a:t>异常处理的真正能力不仅在于能处理各种不同类型异常，还在于</a:t>
            </a:r>
            <a:r>
              <a:rPr lang="zh-CN" altLang="en-US" sz="2801" b="0" kern="0" dirty="0">
                <a:solidFill>
                  <a:srgbClr val="CC0000"/>
                </a:solidFill>
              </a:rPr>
              <a:t>它具有在异常抛掷前为构造的所有局部对象自动调用析构函数的能力</a:t>
            </a:r>
            <a:r>
              <a:rPr lang="zh-CN" altLang="en-US" sz="2801" b="0" kern="0" dirty="0"/>
              <a:t>。</a:t>
            </a:r>
          </a:p>
          <a:p>
            <a:pPr marL="0" algn="just">
              <a:lnSpc>
                <a:spcPct val="150000"/>
              </a:lnSpc>
              <a:spcBef>
                <a:spcPts val="0"/>
              </a:spcBef>
              <a:defRPr/>
            </a:pPr>
            <a:r>
              <a:rPr lang="zh-CN" altLang="en-US" sz="2801" b="0" kern="0" dirty="0"/>
              <a:t>在程序中，找到一个匹配的</a:t>
            </a:r>
            <a:r>
              <a:rPr lang="en-US" altLang="zh-CN" sz="2801" b="0" kern="0" dirty="0">
                <a:solidFill>
                  <a:schemeClr val="bg2"/>
                </a:solidFill>
              </a:rPr>
              <a:t>catch</a:t>
            </a:r>
            <a:r>
              <a:rPr lang="zh-CN" altLang="en-US" sz="2801" b="0" kern="0" dirty="0"/>
              <a:t>异常处理后，如果</a:t>
            </a:r>
            <a:r>
              <a:rPr lang="en-US" altLang="zh-CN" sz="2801" b="0" kern="0" dirty="0">
                <a:solidFill>
                  <a:schemeClr val="bg2"/>
                </a:solidFill>
              </a:rPr>
              <a:t>catch</a:t>
            </a:r>
            <a:r>
              <a:rPr lang="zh-CN" altLang="en-US" sz="2801" b="0" kern="0" dirty="0"/>
              <a:t>语句的异常类型声明是一个值参数，则其</a:t>
            </a:r>
            <a:r>
              <a:rPr lang="zh-CN" altLang="en-US" sz="2801" b="0" kern="0" dirty="0">
                <a:solidFill>
                  <a:schemeClr val="bg2"/>
                </a:solidFill>
              </a:rPr>
              <a:t>初始化方式</a:t>
            </a:r>
            <a:r>
              <a:rPr lang="zh-CN" altLang="en-US" sz="2801" b="0" kern="0" dirty="0"/>
              <a:t>是</a:t>
            </a:r>
            <a:r>
              <a:rPr lang="zh-CN" altLang="en-US" sz="2801" b="0" kern="0" dirty="0">
                <a:solidFill>
                  <a:schemeClr val="bg2"/>
                </a:solidFill>
              </a:rPr>
              <a:t>复制被抛掷的异常对象</a:t>
            </a:r>
            <a:r>
              <a:rPr lang="zh-CN" altLang="en-US" sz="2801" b="0" kern="0" dirty="0"/>
              <a:t>；如果</a:t>
            </a:r>
            <a:r>
              <a:rPr lang="en-US" altLang="zh-CN" sz="2801" b="0" kern="0" dirty="0">
                <a:solidFill>
                  <a:schemeClr val="bg2"/>
                </a:solidFill>
              </a:rPr>
              <a:t>catch</a:t>
            </a:r>
            <a:r>
              <a:rPr lang="zh-CN" altLang="en-US" sz="2801" b="0" kern="0" dirty="0"/>
              <a:t>语句的异常类型声明是一个</a:t>
            </a:r>
            <a:r>
              <a:rPr lang="zh-CN" altLang="en-US" sz="2801" b="0" kern="0" dirty="0">
                <a:solidFill>
                  <a:schemeClr val="bg2"/>
                </a:solidFill>
              </a:rPr>
              <a:t>引用</a:t>
            </a:r>
            <a:r>
              <a:rPr lang="zh-CN" altLang="en-US" sz="2801" b="0" kern="0" dirty="0"/>
              <a:t>，则其</a:t>
            </a:r>
            <a:r>
              <a:rPr lang="zh-CN" altLang="en-US" sz="2801" b="0" kern="0" dirty="0">
                <a:solidFill>
                  <a:schemeClr val="bg2"/>
                </a:solidFill>
              </a:rPr>
              <a:t>初始化方式</a:t>
            </a:r>
            <a:r>
              <a:rPr lang="zh-CN" altLang="en-US" sz="2801" b="0" kern="0" dirty="0"/>
              <a:t>是</a:t>
            </a:r>
            <a:r>
              <a:rPr lang="zh-CN" altLang="en-US" sz="2801" b="0" kern="0" dirty="0">
                <a:solidFill>
                  <a:schemeClr val="bg2"/>
                </a:solidFill>
              </a:rPr>
              <a:t>使该引用指向异常对象</a:t>
            </a:r>
            <a:r>
              <a:rPr lang="zh-CN" altLang="en-US" sz="2801" b="0" kern="0" dirty="0"/>
              <a:t>。</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1" y="27385"/>
            <a:ext cx="659100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300746497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80631" y="1700607"/>
            <a:ext cx="11251191"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gn="just">
              <a:lnSpc>
                <a:spcPct val="150000"/>
              </a:lnSpc>
              <a:spcBef>
                <a:spcPts val="0"/>
              </a:spcBef>
              <a:defRPr/>
            </a:pPr>
            <a:r>
              <a:rPr lang="zh-CN" altLang="en-US" sz="2801" b="0" kern="0" dirty="0"/>
              <a:t>当</a:t>
            </a:r>
            <a:r>
              <a:rPr lang="en-US" altLang="zh-CN" sz="2801" b="0" kern="0" dirty="0"/>
              <a:t>catch</a:t>
            </a:r>
            <a:r>
              <a:rPr lang="zh-CN" altLang="en-US" sz="2801" b="0" kern="0" dirty="0"/>
              <a:t>语句的异常类型声明参数被初始化后，</a:t>
            </a:r>
            <a:r>
              <a:rPr lang="zh-CN" altLang="en-US" sz="2801" b="0" kern="0" dirty="0">
                <a:solidFill>
                  <a:srgbClr val="CC0000"/>
                </a:solidFill>
              </a:rPr>
              <a:t>栈的展开过程</a:t>
            </a:r>
            <a:r>
              <a:rPr lang="zh-CN" altLang="en-US" sz="2801" b="0" kern="0" dirty="0"/>
              <a:t>便开始了。这包括从对应的</a:t>
            </a:r>
            <a:r>
              <a:rPr lang="en-US" altLang="zh-CN" sz="2801" b="0" kern="0" dirty="0">
                <a:solidFill>
                  <a:schemeClr val="bg2"/>
                </a:solidFill>
              </a:rPr>
              <a:t>try</a:t>
            </a:r>
            <a:r>
              <a:rPr lang="zh-CN" altLang="en-US" sz="2801" b="0" kern="0" dirty="0"/>
              <a:t>块开始到异常被抛掷处之间对</a:t>
            </a:r>
            <a:r>
              <a:rPr lang="zh-CN" altLang="en-US" sz="2801" b="0" kern="0" dirty="0">
                <a:solidFill>
                  <a:schemeClr val="bg2"/>
                </a:solidFill>
              </a:rPr>
              <a:t>构造</a:t>
            </a:r>
            <a:r>
              <a:rPr lang="zh-CN" altLang="en-US" sz="2801" b="0" kern="0" dirty="0"/>
              <a:t>（且尚未析构）的所有自动对象进行</a:t>
            </a:r>
            <a:r>
              <a:rPr lang="zh-CN" altLang="en-US" sz="2801" b="0" kern="0" dirty="0">
                <a:solidFill>
                  <a:schemeClr val="bg2"/>
                </a:solidFill>
              </a:rPr>
              <a:t>析构</a:t>
            </a:r>
            <a:r>
              <a:rPr lang="zh-CN" altLang="en-US" sz="2801" b="0" kern="0" dirty="0"/>
              <a:t>。</a:t>
            </a:r>
            <a:r>
              <a:rPr lang="zh-CN" altLang="en-US" sz="2801" b="0" kern="0" dirty="0">
                <a:solidFill>
                  <a:schemeClr val="bg2"/>
                </a:solidFill>
              </a:rPr>
              <a:t>析构的顺序与构造的顺序相反</a:t>
            </a:r>
            <a:r>
              <a:rPr lang="zh-CN" altLang="en-US" sz="2801" b="0" kern="0" dirty="0"/>
              <a:t>。然后程序从最后一个</a:t>
            </a:r>
            <a:r>
              <a:rPr lang="en-US" altLang="zh-CN" sz="2801" b="0" kern="0" dirty="0">
                <a:solidFill>
                  <a:schemeClr val="bg2"/>
                </a:solidFill>
              </a:rPr>
              <a:t>catch</a:t>
            </a:r>
            <a:r>
              <a:rPr lang="zh-CN" altLang="en-US" sz="2801" b="0" kern="0" dirty="0"/>
              <a:t>处理之后开始恢复执行。</a:t>
            </a:r>
          </a:p>
          <a:p>
            <a:pPr>
              <a:defRPr/>
            </a:pPr>
            <a:endParaRPr lang="en-US" altLang="zh-CN" sz="2801" kern="0" dirty="0"/>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235629618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634679" y="1053530"/>
            <a:ext cx="7202567" cy="443015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a:solidFill>
                  <a:schemeClr val="tx1"/>
                </a:solidFill>
                <a:latin typeface="Arial" charset="0"/>
                <a:ea typeface="宋体" pitchFamily="2" charset="-122"/>
              </a:defRPr>
            </a:lvl1pPr>
            <a:lvl2pPr marL="742950" indent="-285750" algn="l">
              <a:spcBef>
                <a:spcPct val="0"/>
              </a:spcBef>
              <a:defRPr>
                <a:solidFill>
                  <a:schemeClr val="tx1"/>
                </a:solidFill>
                <a:latin typeface="Arial" charset="0"/>
                <a:ea typeface="宋体" pitchFamily="2" charset="-122"/>
              </a:defRPr>
            </a:lvl2pPr>
            <a:lvl3pPr marL="1143000" indent="-228600" algn="l">
              <a:spcBef>
                <a:spcPct val="0"/>
              </a:spcBef>
              <a:defRPr>
                <a:solidFill>
                  <a:schemeClr val="tx1"/>
                </a:solidFill>
                <a:latin typeface="Arial" charset="0"/>
                <a:ea typeface="宋体" pitchFamily="2" charset="-122"/>
              </a:defRPr>
            </a:lvl3pPr>
            <a:lvl4pPr marL="1600200" indent="-228600" algn="l">
              <a:spcBef>
                <a:spcPct val="0"/>
              </a:spcBef>
              <a:defRPr>
                <a:solidFill>
                  <a:schemeClr val="tx1"/>
                </a:solidFill>
                <a:latin typeface="Arial" charset="0"/>
                <a:ea typeface="宋体" pitchFamily="2" charset="-122"/>
              </a:defRPr>
            </a:lvl4pPr>
            <a:lvl5pPr marL="2057400" indent="-228600" algn="l">
              <a:spcBef>
                <a:spcPct val="0"/>
              </a:spcBef>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just">
              <a:lnSpc>
                <a:spcPct val="120000"/>
              </a:lnSpc>
              <a:spcBef>
                <a:spcPct val="20000"/>
              </a:spcBef>
              <a:defRPr/>
            </a:pPr>
            <a:r>
              <a:rPr lang="en-US" altLang="zh-CN" sz="2000">
                <a:solidFill>
                  <a:schemeClr val="tx2"/>
                </a:solidFill>
                <a:effectLst>
                  <a:outerShdw blurRad="38100" dist="38100" dir="2700000" algn="tl">
                    <a:srgbClr val="C0C0C0"/>
                  </a:outerShdw>
                </a:effectLst>
                <a:latin typeface="宋体" pitchFamily="2" charset="-122"/>
              </a:rPr>
              <a:t>#include</a:t>
            </a:r>
            <a:r>
              <a:rPr lang="en-US" altLang="zh-CN" sz="2000">
                <a:effectLst>
                  <a:outerShdw blurRad="38100" dist="38100" dir="2700000" algn="tl">
                    <a:srgbClr val="C0C0C0"/>
                  </a:outerShdw>
                </a:effectLst>
                <a:latin typeface="宋体" pitchFamily="2" charset="-122"/>
              </a:rPr>
              <a:t> &lt;iostream.h&gt;</a:t>
            </a:r>
          </a:p>
          <a:p>
            <a:pPr algn="just">
              <a:lnSpc>
                <a:spcPct val="120000"/>
              </a:lnSpc>
              <a:spcBef>
                <a:spcPct val="20000"/>
              </a:spcBef>
              <a:defRPr/>
            </a:pPr>
            <a:r>
              <a:rPr lang="en-US" altLang="zh-CN" sz="2000">
                <a:solidFill>
                  <a:schemeClr val="tx2"/>
                </a:solidFill>
                <a:effectLst>
                  <a:outerShdw blurRad="38100" dist="38100" dir="2700000" algn="tl">
                    <a:srgbClr val="C0C0C0"/>
                  </a:outerShdw>
                </a:effectLst>
                <a:latin typeface="宋体" pitchFamily="2" charset="-122"/>
              </a:rPr>
              <a:t>void</a:t>
            </a:r>
            <a:r>
              <a:rPr lang="en-US" altLang="zh-CN" sz="2000">
                <a:effectLst>
                  <a:outerShdw blurRad="38100" dist="38100" dir="2700000" algn="tl">
                    <a:srgbClr val="C0C0C0"/>
                  </a:outerShdw>
                </a:effectLst>
                <a:latin typeface="宋体" pitchFamily="2" charset="-122"/>
              </a:rPr>
              <a:t> MyFunc(</a:t>
            </a:r>
            <a:r>
              <a:rPr lang="en-US" altLang="zh-CN" sz="2000">
                <a:solidFill>
                  <a:schemeClr val="tx2"/>
                </a:solidFill>
                <a:effectLst>
                  <a:outerShdw blurRad="38100" dist="38100" dir="2700000" algn="tl">
                    <a:srgbClr val="C0C0C0"/>
                  </a:outerShdw>
                </a:effectLst>
                <a:latin typeface="宋体" pitchFamily="2" charset="-122"/>
              </a:rPr>
              <a:t>void</a:t>
            </a:r>
            <a:r>
              <a:rPr lang="en-US" altLang="zh-CN" sz="200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a:solidFill>
                  <a:schemeClr val="tx2"/>
                </a:solidFill>
                <a:effectLst>
                  <a:outerShdw blurRad="38100" dist="38100" dir="2700000" algn="tl">
                    <a:srgbClr val="C0C0C0"/>
                  </a:outerShdw>
                </a:effectLst>
                <a:latin typeface="宋体" pitchFamily="2" charset="-122"/>
              </a:rPr>
              <a:t>class</a:t>
            </a:r>
            <a:r>
              <a:rPr lang="en-US" altLang="zh-CN" sz="2000">
                <a:effectLst>
                  <a:outerShdw blurRad="38100" dist="38100" dir="2700000" algn="tl">
                    <a:srgbClr val="C0C0C0"/>
                  </a:outerShdw>
                </a:effectLst>
                <a:latin typeface="宋体" pitchFamily="2" charset="-122"/>
              </a:rPr>
              <a:t> Expt</a:t>
            </a:r>
          </a:p>
          <a:p>
            <a:pPr algn="just">
              <a:lnSpc>
                <a:spcPct val="120000"/>
              </a:lnSpc>
              <a:spcBef>
                <a:spcPct val="20000"/>
              </a:spcBef>
              <a:defRPr/>
            </a:pPr>
            <a:r>
              <a:rPr lang="en-US" altLang="zh-CN" sz="200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a:solidFill>
                  <a:schemeClr val="tx2"/>
                </a:solidFill>
                <a:effectLst>
                  <a:outerShdw blurRad="38100" dist="38100" dir="2700000" algn="tl">
                    <a:srgbClr val="C0C0C0"/>
                  </a:outerShdw>
                </a:effectLst>
                <a:latin typeface="宋体" pitchFamily="2" charset="-122"/>
              </a:rPr>
              <a:t>public</a:t>
            </a:r>
            <a:r>
              <a:rPr lang="en-US" altLang="zh-CN" sz="200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a:effectLst>
                  <a:outerShdw blurRad="38100" dist="38100" dir="2700000" algn="tl">
                    <a:srgbClr val="C0C0C0"/>
                  </a:outerShdw>
                </a:effectLst>
                <a:latin typeface="宋体" pitchFamily="2" charset="-122"/>
              </a:rPr>
              <a:t>    Expt(){   };</a:t>
            </a:r>
          </a:p>
          <a:p>
            <a:pPr algn="just">
              <a:lnSpc>
                <a:spcPct val="120000"/>
              </a:lnSpc>
              <a:spcBef>
                <a:spcPct val="20000"/>
              </a:spcBef>
              <a:defRPr/>
            </a:pPr>
            <a:r>
              <a:rPr lang="en-US" altLang="zh-CN" sz="2000">
                <a:effectLst>
                  <a:outerShdw blurRad="38100" dist="38100" dir="2700000" algn="tl">
                    <a:srgbClr val="C0C0C0"/>
                  </a:outerShdw>
                </a:effectLst>
                <a:latin typeface="宋体" pitchFamily="2" charset="-122"/>
              </a:rPr>
              <a:t>	 ~Expt(){   };</a:t>
            </a:r>
          </a:p>
          <a:p>
            <a:pPr algn="just">
              <a:lnSpc>
                <a:spcPct val="120000"/>
              </a:lnSpc>
              <a:spcBef>
                <a:spcPct val="20000"/>
              </a:spcBef>
              <a:defRPr/>
            </a:pPr>
            <a:r>
              <a:rPr lang="en-US" altLang="zh-CN" sz="2000">
                <a:effectLst>
                  <a:outerShdw blurRad="38100" dist="38100" dir="2700000" algn="tl">
                    <a:srgbClr val="C0C0C0"/>
                  </a:outerShdw>
                </a:effectLst>
                <a:latin typeface="宋体" pitchFamily="2" charset="-122"/>
              </a:rPr>
              <a:t>	 </a:t>
            </a:r>
            <a:r>
              <a:rPr lang="en-US" altLang="zh-CN" sz="2000">
                <a:solidFill>
                  <a:schemeClr val="tx2"/>
                </a:solidFill>
                <a:effectLst>
                  <a:outerShdw blurRad="38100" dist="38100" dir="2700000" algn="tl">
                    <a:srgbClr val="C0C0C0"/>
                  </a:outerShdw>
                </a:effectLst>
                <a:latin typeface="宋体" pitchFamily="2" charset="-122"/>
              </a:rPr>
              <a:t>const char</a:t>
            </a:r>
            <a:r>
              <a:rPr lang="en-US" altLang="zh-CN" sz="2000">
                <a:effectLst>
                  <a:outerShdw blurRad="38100" dist="38100" dir="2700000" algn="tl">
                    <a:srgbClr val="C0C0C0"/>
                  </a:outerShdw>
                </a:effectLst>
                <a:latin typeface="宋体" pitchFamily="2" charset="-122"/>
              </a:rPr>
              <a:t>* ShowReason() </a:t>
            </a:r>
            <a:r>
              <a:rPr lang="en-US" altLang="zh-CN" sz="2000">
                <a:solidFill>
                  <a:schemeClr val="tx2"/>
                </a:solidFill>
                <a:effectLst>
                  <a:outerShdw blurRad="38100" dist="38100" dir="2700000" algn="tl">
                    <a:srgbClr val="C0C0C0"/>
                  </a:outerShdw>
                </a:effectLst>
                <a:latin typeface="宋体" pitchFamily="2" charset="-122"/>
              </a:rPr>
              <a:t>const</a:t>
            </a:r>
          </a:p>
          <a:p>
            <a:pPr algn="just">
              <a:lnSpc>
                <a:spcPct val="120000"/>
              </a:lnSpc>
              <a:spcBef>
                <a:spcPct val="20000"/>
              </a:spcBef>
              <a:defRPr/>
            </a:pPr>
            <a:r>
              <a:rPr lang="en-US" altLang="zh-CN" sz="2000">
                <a:effectLst>
                  <a:outerShdw blurRad="38100" dist="38100" dir="2700000" algn="tl">
                    <a:srgbClr val="C0C0C0"/>
                  </a:outerShdw>
                </a:effectLst>
                <a:latin typeface="宋体" pitchFamily="2" charset="-122"/>
              </a:rPr>
              <a:t>	 {	 </a:t>
            </a:r>
            <a:r>
              <a:rPr lang="en-US" altLang="zh-CN" sz="2000">
                <a:solidFill>
                  <a:schemeClr val="tx2"/>
                </a:solidFill>
                <a:effectLst>
                  <a:outerShdw blurRad="38100" dist="38100" dir="2700000" algn="tl">
                    <a:srgbClr val="C0C0C0"/>
                  </a:outerShdw>
                </a:effectLst>
                <a:latin typeface="宋体" pitchFamily="2" charset="-122"/>
              </a:rPr>
              <a:t>return</a:t>
            </a:r>
            <a:r>
              <a:rPr lang="en-US" altLang="zh-CN" sz="2000">
                <a:effectLst>
                  <a:outerShdw blurRad="38100" dist="38100" dir="2700000" algn="tl">
                    <a:srgbClr val="C0C0C0"/>
                  </a:outerShdw>
                </a:effectLst>
                <a:latin typeface="宋体" pitchFamily="2" charset="-122"/>
              </a:rPr>
              <a:t> "Expt</a:t>
            </a:r>
            <a:r>
              <a:rPr lang="zh-CN" altLang="en-US" sz="2000">
                <a:effectLst>
                  <a:outerShdw blurRad="38100" dist="38100" dir="2700000" algn="tl">
                    <a:srgbClr val="C0C0C0"/>
                  </a:outerShdw>
                </a:effectLst>
                <a:latin typeface="宋体" pitchFamily="2" charset="-122"/>
              </a:rPr>
              <a:t>类异常。</a:t>
            </a:r>
            <a:r>
              <a:rPr lang="en-US" altLang="zh-CN" sz="2000">
                <a:effectLst>
                  <a:outerShdw blurRad="38100" dist="38100" dir="2700000" algn="tl">
                    <a:srgbClr val="C0C0C0"/>
                  </a:outerShdw>
                </a:effectLst>
                <a:latin typeface="宋体" pitchFamily="2" charset="-122"/>
              </a:rPr>
              <a:t>";      }</a:t>
            </a:r>
          </a:p>
          <a:p>
            <a:pPr algn="just">
              <a:lnSpc>
                <a:spcPct val="120000"/>
              </a:lnSpc>
              <a:spcBef>
                <a:spcPct val="20000"/>
              </a:spcBef>
              <a:defRPr/>
            </a:pPr>
            <a:r>
              <a:rPr lang="en-US" altLang="zh-CN" sz="2000">
                <a:effectLst>
                  <a:outerShdw blurRad="38100" dist="38100" dir="2700000" algn="tl">
                    <a:srgbClr val="C0C0C0"/>
                  </a:outerShdw>
                </a:effectLst>
                <a:latin typeface="宋体" pitchFamily="2" charset="-122"/>
              </a:rPr>
              <a:t>};</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带析构类的</a:t>
            </a:r>
            <a:r>
              <a:rPr lang="zh-CN" altLang="en-US" sz="3000" dirty="0" smtClean="0">
                <a:solidFill>
                  <a:schemeClr val="bg1"/>
                </a:solidFill>
                <a:latin typeface="Rockwell" pitchFamily="18" charset="0"/>
                <a:ea typeface="微软雅黑" pitchFamily="34" charset="-122"/>
              </a:rPr>
              <a:t>异常处理</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18169291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130623" y="1125538"/>
            <a:ext cx="9577064" cy="5400600"/>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a:solidFill>
                  <a:schemeClr val="tx1"/>
                </a:solidFill>
                <a:latin typeface="Arial" charset="0"/>
                <a:ea typeface="宋体" pitchFamily="2" charset="-122"/>
              </a:defRPr>
            </a:lvl1pPr>
            <a:lvl2pPr marL="742950" indent="-285750" algn="l">
              <a:spcBef>
                <a:spcPct val="0"/>
              </a:spcBef>
              <a:defRPr>
                <a:solidFill>
                  <a:schemeClr val="tx1"/>
                </a:solidFill>
                <a:latin typeface="Arial" charset="0"/>
                <a:ea typeface="宋体" pitchFamily="2" charset="-122"/>
              </a:defRPr>
            </a:lvl2pPr>
            <a:lvl3pPr marL="1143000" indent="-228600" algn="l">
              <a:spcBef>
                <a:spcPct val="0"/>
              </a:spcBef>
              <a:defRPr>
                <a:solidFill>
                  <a:schemeClr val="tx1"/>
                </a:solidFill>
                <a:latin typeface="Arial" charset="0"/>
                <a:ea typeface="宋体" pitchFamily="2" charset="-122"/>
              </a:defRPr>
            </a:lvl3pPr>
            <a:lvl4pPr marL="1600200" indent="-228600" algn="l">
              <a:spcBef>
                <a:spcPct val="0"/>
              </a:spcBef>
              <a:defRPr>
                <a:solidFill>
                  <a:schemeClr val="tx1"/>
                </a:solidFill>
                <a:latin typeface="Arial" charset="0"/>
                <a:ea typeface="宋体" pitchFamily="2" charset="-122"/>
              </a:defRPr>
            </a:lvl4pPr>
            <a:lvl5pPr marL="2057400" indent="-228600" algn="l">
              <a:spcBef>
                <a:spcPct val="0"/>
              </a:spcBef>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just">
              <a:lnSpc>
                <a:spcPct val="120000"/>
              </a:lnSpc>
              <a:spcBef>
                <a:spcPct val="20000"/>
              </a:spcBef>
              <a:defRPr/>
            </a:pPr>
            <a:r>
              <a:rPr lang="en-US" altLang="zh-CN" sz="2000" dirty="0">
                <a:solidFill>
                  <a:schemeClr val="tx2"/>
                </a:solidFill>
                <a:effectLst>
                  <a:outerShdw blurRad="38100" dist="38100" dir="2700000" algn="tl">
                    <a:srgbClr val="C0C0C0"/>
                  </a:outerShdw>
                </a:effectLst>
                <a:latin typeface="宋体" pitchFamily="2" charset="-122"/>
              </a:rPr>
              <a:t>class</a:t>
            </a:r>
            <a:r>
              <a:rPr lang="en-US" altLang="zh-CN" sz="2000" dirty="0">
                <a:effectLst>
                  <a:outerShdw blurRad="38100" dist="38100" dir="2700000" algn="tl">
                    <a:srgbClr val="C0C0C0"/>
                  </a:outerShdw>
                </a:effectLst>
                <a:latin typeface="宋体" pitchFamily="2" charset="-122"/>
              </a:rPr>
              <a:t> Demo</a:t>
            </a:r>
          </a:p>
          <a:p>
            <a:pPr algn="just">
              <a:lnSpc>
                <a:spcPct val="120000"/>
              </a:lnSpc>
              <a:spcBef>
                <a:spcPct val="20000"/>
              </a:spcBef>
              <a:defRPr/>
            </a:pPr>
            <a:r>
              <a:rPr lang="en-US" altLang="zh-CN" sz="2000" dirty="0" smtClean="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dirty="0" smtClean="0">
                <a:solidFill>
                  <a:schemeClr val="tx2"/>
                </a:solidFill>
                <a:effectLst>
                  <a:outerShdw blurRad="38100" dist="38100" dir="2700000" algn="tl">
                    <a:srgbClr val="C0C0C0"/>
                  </a:outerShdw>
                </a:effectLst>
                <a:latin typeface="宋体" pitchFamily="2" charset="-122"/>
              </a:rPr>
              <a:t>public</a:t>
            </a:r>
            <a:r>
              <a:rPr lang="en-US" altLang="zh-CN" sz="2000" dirty="0">
                <a:solidFill>
                  <a:schemeClr val="tx2"/>
                </a:solidFill>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	 Demo() {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构造</a:t>
            </a:r>
            <a:r>
              <a:rPr lang="en-US" altLang="zh-CN" sz="2000" dirty="0">
                <a:effectLst>
                  <a:outerShdw blurRad="38100" dist="38100" dir="2700000" algn="tl">
                    <a:srgbClr val="C0C0C0"/>
                  </a:outerShdw>
                </a:effectLst>
                <a:latin typeface="宋体" pitchFamily="2" charset="-122"/>
              </a:rPr>
              <a:t>Demo</a:t>
            </a:r>
            <a:r>
              <a:rPr lang="zh-CN" altLang="en-US" sz="2000" dirty="0">
                <a:effectLst>
                  <a:outerShdw blurRad="38100" dist="38100" dir="2700000" algn="tl">
                    <a:srgbClr val="C0C0C0"/>
                  </a:outerShdw>
                </a:effectLst>
                <a:latin typeface="宋体" pitchFamily="2" charset="-122"/>
              </a:rPr>
              <a:t>。</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     }</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	 ~Demo(){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析构</a:t>
            </a:r>
            <a:r>
              <a:rPr lang="en-US" altLang="zh-CN" sz="2000" dirty="0">
                <a:effectLst>
                  <a:outerShdw blurRad="38100" dist="38100" dir="2700000" algn="tl">
                    <a:srgbClr val="C0C0C0"/>
                  </a:outerShdw>
                </a:effectLst>
                <a:latin typeface="宋体" pitchFamily="2" charset="-122"/>
              </a:rPr>
              <a:t>Demo</a:t>
            </a:r>
            <a:r>
              <a:rPr lang="zh-CN" altLang="en-US" sz="2000" dirty="0">
                <a:effectLst>
                  <a:outerShdw blurRad="38100" dist="38100" dir="2700000" algn="tl">
                    <a:srgbClr val="C0C0C0"/>
                  </a:outerShdw>
                </a:effectLst>
                <a:latin typeface="宋体" pitchFamily="2" charset="-122"/>
              </a:rPr>
              <a:t>。</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     }</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dirty="0">
                <a:solidFill>
                  <a:schemeClr val="tx2"/>
                </a:solidFill>
                <a:effectLst>
                  <a:outerShdw blurRad="38100" dist="38100" dir="2700000" algn="tl">
                    <a:srgbClr val="C0C0C0"/>
                  </a:outerShdw>
                </a:effectLst>
                <a:latin typeface="宋体" pitchFamily="2" charset="-122"/>
              </a:rPr>
              <a:t>void</a:t>
            </a: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MyFunc</a:t>
            </a:r>
            <a:r>
              <a:rPr lang="en-US" altLang="zh-CN" sz="2000" dirty="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	  </a:t>
            </a:r>
            <a:endParaRPr lang="en-US" altLang="zh-CN" sz="2000" dirty="0" smtClean="0">
              <a:effectLst>
                <a:outerShdw blurRad="38100" dist="38100" dir="2700000" algn="tl">
                  <a:srgbClr val="C0C0C0"/>
                </a:outerShdw>
              </a:effectLst>
              <a:latin typeface="宋体" pitchFamily="2" charset="-122"/>
            </a:endParaRP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smtClean="0">
                <a:effectLst>
                  <a:outerShdw blurRad="38100" dist="38100" dir="2700000" algn="tl">
                    <a:srgbClr val="C0C0C0"/>
                  </a:outerShdw>
                </a:effectLst>
                <a:latin typeface="宋体" pitchFamily="2" charset="-122"/>
              </a:rPr>
              <a:t>    Demo </a:t>
            </a:r>
            <a:r>
              <a:rPr lang="en-US" altLang="zh-CN" sz="2000" dirty="0">
                <a:effectLst>
                  <a:outerShdw blurRad="38100" dist="38100" dir="2700000" algn="tl">
                    <a:srgbClr val="C0C0C0"/>
                  </a:outerShdw>
                </a:effectLst>
                <a:latin typeface="宋体" pitchFamily="2" charset="-122"/>
              </a:rPr>
              <a:t>D;</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在</a:t>
            </a:r>
            <a:r>
              <a:rPr lang="en-US" altLang="zh-CN" sz="2000" dirty="0" err="1">
                <a:effectLst>
                  <a:outerShdw blurRad="38100" dist="38100" dir="2700000" algn="tl">
                    <a:srgbClr val="C0C0C0"/>
                  </a:outerShdw>
                </a:effectLst>
                <a:latin typeface="宋体" pitchFamily="2" charset="-122"/>
              </a:rPr>
              <a:t>MyFunc</a:t>
            </a:r>
            <a:r>
              <a:rPr lang="en-US" altLang="zh-CN" sz="2000" dirty="0">
                <a:effectLst>
                  <a:outerShdw blurRad="38100" dist="38100" dir="2700000" algn="tl">
                    <a:srgbClr val="C0C0C0"/>
                  </a:outerShdw>
                </a:effectLst>
                <a:latin typeface="宋体" pitchFamily="2" charset="-122"/>
              </a:rPr>
              <a:t>()</a:t>
            </a:r>
            <a:r>
              <a:rPr lang="zh-CN" altLang="en-US" sz="2000" dirty="0">
                <a:effectLst>
                  <a:outerShdw blurRad="38100" dist="38100" dir="2700000" algn="tl">
                    <a:srgbClr val="C0C0C0"/>
                  </a:outerShdw>
                </a:effectLst>
                <a:latin typeface="宋体" pitchFamily="2" charset="-122"/>
              </a:rPr>
              <a:t>中抛掷</a:t>
            </a:r>
            <a:r>
              <a:rPr lang="en-US" altLang="zh-CN" sz="2000" dirty="0" err="1">
                <a:effectLst>
                  <a:outerShdw blurRad="38100" dist="38100" dir="2700000" algn="tl">
                    <a:srgbClr val="C0C0C0"/>
                  </a:outerShdw>
                </a:effectLst>
                <a:latin typeface="宋体" pitchFamily="2" charset="-122"/>
              </a:rPr>
              <a:t>Expt</a:t>
            </a:r>
            <a:r>
              <a:rPr lang="zh-CN" altLang="en-US" sz="2000" dirty="0">
                <a:effectLst>
                  <a:outerShdw blurRad="38100" dist="38100" dir="2700000" algn="tl">
                    <a:srgbClr val="C0C0C0"/>
                  </a:outerShdw>
                </a:effectLst>
                <a:latin typeface="宋体" pitchFamily="2" charset="-122"/>
              </a:rPr>
              <a:t>类异常。“</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a:solidFill>
                  <a:schemeClr val="tx2"/>
                </a:solidFill>
                <a:effectLst>
                  <a:outerShdw blurRad="38100" dist="38100" dir="2700000" algn="tl">
                    <a:srgbClr val="C0C0C0"/>
                  </a:outerShdw>
                </a:effectLst>
                <a:latin typeface="宋体" pitchFamily="2" charset="-122"/>
              </a:rPr>
              <a:t>throw </a:t>
            </a:r>
            <a:r>
              <a:rPr lang="en-US" altLang="zh-CN" sz="2000" dirty="0" err="1">
                <a:effectLst>
                  <a:outerShdw blurRad="38100" dist="38100" dir="2700000" algn="tl">
                    <a:srgbClr val="C0C0C0"/>
                  </a:outerShdw>
                </a:effectLst>
                <a:latin typeface="宋体" pitchFamily="2" charset="-122"/>
              </a:rPr>
              <a:t>Expt</a:t>
            </a:r>
            <a:r>
              <a:rPr lang="en-US" altLang="zh-CN" sz="2000" dirty="0">
                <a:effectLst>
                  <a:outerShdw blurRad="38100" dist="38100" dir="2700000" algn="tl">
                    <a:srgbClr val="C0C0C0"/>
                  </a:outerShdw>
                </a:effectLst>
                <a:latin typeface="宋体" pitchFamily="2" charset="-122"/>
              </a:rPr>
              <a:t>();</a:t>
            </a:r>
          </a:p>
          <a:p>
            <a:pPr algn="just">
              <a:lnSpc>
                <a:spcPct val="120000"/>
              </a:lnSpc>
              <a:spcBef>
                <a:spcPct val="20000"/>
              </a:spcBef>
              <a:defRPr/>
            </a:pPr>
            <a:r>
              <a:rPr lang="en-US" altLang="zh-CN" sz="2000" dirty="0">
                <a:effectLst>
                  <a:outerShdw blurRad="38100" dist="38100" dir="2700000" algn="tl">
                    <a:srgbClr val="C0C0C0"/>
                  </a:outerShdw>
                </a:effectLst>
                <a:latin typeface="宋体" pitchFamily="2" charset="-122"/>
              </a:rPr>
              <a:t>}</a:t>
            </a:r>
          </a:p>
          <a:p>
            <a:pPr algn="just">
              <a:lnSpc>
                <a:spcPct val="120000"/>
              </a:lnSpc>
              <a:spcBef>
                <a:spcPct val="20000"/>
              </a:spcBef>
              <a:defRPr/>
            </a:pPr>
            <a:endParaRPr lang="en-US" altLang="zh-CN" sz="2000" dirty="0">
              <a:effectLst>
                <a:outerShdw blurRad="38100" dist="38100" dir="2700000" algn="tl">
                  <a:srgbClr val="C0C0C0"/>
                </a:outerShdw>
              </a:effectLst>
              <a:latin typeface="宋体" pitchFamily="2" charset="-122"/>
            </a:endParaRP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带析构类的</a:t>
            </a:r>
            <a:r>
              <a:rPr lang="zh-CN" altLang="en-US" sz="3000" dirty="0" smtClean="0">
                <a:solidFill>
                  <a:schemeClr val="bg1"/>
                </a:solidFill>
                <a:latin typeface="Rockwell" pitchFamily="18" charset="0"/>
                <a:ea typeface="微软雅黑" pitchFamily="34" charset="-122"/>
              </a:rPr>
              <a:t>异常处理</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8932799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1418655" y="720080"/>
            <a:ext cx="9577064" cy="6022082"/>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0"/>
              </a:spcBef>
              <a:defRPr>
                <a:solidFill>
                  <a:schemeClr val="tx1"/>
                </a:solidFill>
                <a:latin typeface="Arial" charset="0"/>
                <a:ea typeface="宋体" pitchFamily="2" charset="-122"/>
              </a:defRPr>
            </a:lvl1pPr>
            <a:lvl2pPr marL="742950" indent="-285750" algn="l">
              <a:spcBef>
                <a:spcPct val="0"/>
              </a:spcBef>
              <a:defRPr>
                <a:solidFill>
                  <a:schemeClr val="tx1"/>
                </a:solidFill>
                <a:latin typeface="Arial" charset="0"/>
                <a:ea typeface="宋体" pitchFamily="2" charset="-122"/>
              </a:defRPr>
            </a:lvl2pPr>
            <a:lvl3pPr marL="1143000" indent="-228600" algn="l">
              <a:spcBef>
                <a:spcPct val="0"/>
              </a:spcBef>
              <a:defRPr>
                <a:solidFill>
                  <a:schemeClr val="tx1"/>
                </a:solidFill>
                <a:latin typeface="Arial" charset="0"/>
                <a:ea typeface="宋体" pitchFamily="2" charset="-122"/>
              </a:defRPr>
            </a:lvl3pPr>
            <a:lvl4pPr marL="1600200" indent="-228600" algn="l">
              <a:spcBef>
                <a:spcPct val="0"/>
              </a:spcBef>
              <a:defRPr>
                <a:solidFill>
                  <a:schemeClr val="tx1"/>
                </a:solidFill>
                <a:latin typeface="Arial" charset="0"/>
                <a:ea typeface="宋体" pitchFamily="2" charset="-122"/>
              </a:defRPr>
            </a:lvl4pPr>
            <a:lvl5pPr marL="2057400" indent="-228600" algn="l">
              <a:spcBef>
                <a:spcPct val="0"/>
              </a:spcBef>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20000"/>
              </a:spcBef>
              <a:defRPr/>
            </a:pPr>
            <a:r>
              <a:rPr lang="en-US" altLang="zh-CN" sz="2000" dirty="0">
                <a:solidFill>
                  <a:schemeClr val="tx2"/>
                </a:solidFill>
                <a:effectLst>
                  <a:outerShdw blurRad="38100" dist="38100" dir="2700000" algn="tl">
                    <a:srgbClr val="C0C0C0"/>
                  </a:outerShdw>
                </a:effectLst>
                <a:latin typeface="宋体" pitchFamily="2" charset="-122"/>
              </a:rPr>
              <a:t>void</a:t>
            </a:r>
            <a:r>
              <a:rPr lang="en-US" altLang="zh-CN" sz="2000" dirty="0">
                <a:effectLst>
                  <a:outerShdw blurRad="38100" dist="38100" dir="2700000" algn="tl">
                    <a:srgbClr val="C0C0C0"/>
                  </a:outerShdw>
                </a:effectLst>
                <a:latin typeface="宋体" pitchFamily="2" charset="-122"/>
              </a:rPr>
              <a:t> main</a:t>
            </a:r>
            <a:r>
              <a:rPr lang="en-US" altLang="zh-CN" sz="2000" dirty="0" smtClean="0">
                <a:effectLst>
                  <a:outerShdw blurRad="38100" dist="38100" dir="2700000" algn="tl">
                    <a:srgbClr val="C0C0C0"/>
                  </a:outerShdw>
                </a:effectLst>
                <a:latin typeface="宋体" pitchFamily="2" charset="-122"/>
              </a:rPr>
              <a:t>()</a:t>
            </a:r>
          </a:p>
          <a:p>
            <a:pPr>
              <a:spcBef>
                <a:spcPct val="20000"/>
              </a:spcBef>
              <a:defRPr/>
            </a:pPr>
            <a:r>
              <a:rPr lang="en-US" altLang="zh-CN" sz="2000" dirty="0" smtClean="0">
                <a:effectLst>
                  <a:outerShdw blurRad="38100" dist="38100" dir="2700000" algn="tl">
                    <a:srgbClr val="C0C0C0"/>
                  </a:outerShdw>
                </a:effectLst>
                <a:latin typeface="宋体" pitchFamily="2" charset="-122"/>
              </a:rPr>
              <a:t>{</a:t>
            </a:r>
            <a:endParaRPr lang="en-US" altLang="zh-CN" sz="2000" dirty="0">
              <a:effectLst>
                <a:outerShdw blurRad="38100" dist="38100" dir="2700000" algn="tl">
                  <a:srgbClr val="C0C0C0"/>
                </a:outerShdw>
              </a:effectLst>
              <a:latin typeface="宋体" pitchFamily="2" charset="-122"/>
            </a:endParaRP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在</a:t>
            </a:r>
            <a:r>
              <a:rPr lang="en-US" altLang="zh-CN" sz="2000" dirty="0">
                <a:effectLst>
                  <a:outerShdw blurRad="38100" dist="38100" dir="2700000" algn="tl">
                    <a:srgbClr val="C0C0C0"/>
                  </a:outerShdw>
                </a:effectLst>
                <a:latin typeface="宋体" pitchFamily="2" charset="-122"/>
              </a:rPr>
              <a:t>main()</a:t>
            </a:r>
            <a:r>
              <a:rPr lang="zh-CN" altLang="en-US" sz="2000" dirty="0">
                <a:effectLst>
                  <a:outerShdw blurRad="38100" dist="38100" dir="2700000" algn="tl">
                    <a:srgbClr val="C0C0C0"/>
                  </a:outerShdw>
                </a:effectLst>
                <a:latin typeface="宋体" pitchFamily="2" charset="-122"/>
              </a:rPr>
              <a:t>函数中。</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a:solidFill>
                  <a:schemeClr val="tx2"/>
                </a:solidFill>
                <a:effectLst>
                  <a:outerShdw blurRad="38100" dist="38100" dir="2700000" algn="tl">
                    <a:srgbClr val="C0C0C0"/>
                  </a:outerShdw>
                </a:effectLst>
                <a:latin typeface="宋体" pitchFamily="2" charset="-122"/>
              </a:rPr>
              <a:t>try</a:t>
            </a:r>
            <a:r>
              <a:rPr lang="en-US" altLang="zh-CN" sz="2000" dirty="0">
                <a:effectLst>
                  <a:outerShdw blurRad="38100" dist="38100" dir="2700000" algn="tl">
                    <a:srgbClr val="C0C0C0"/>
                  </a:outerShdw>
                </a:effectLst>
                <a:latin typeface="宋体" pitchFamily="2" charset="-122"/>
              </a:rPr>
              <a:t> {</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在</a:t>
            </a:r>
            <a:r>
              <a:rPr lang="en-US" altLang="zh-CN" sz="2000" dirty="0">
                <a:effectLst>
                  <a:outerShdw blurRad="38100" dist="38100" dir="2700000" algn="tl">
                    <a:srgbClr val="C0C0C0"/>
                  </a:outerShdw>
                </a:effectLst>
                <a:latin typeface="宋体" pitchFamily="2" charset="-122"/>
              </a:rPr>
              <a:t>try</a:t>
            </a:r>
            <a:r>
              <a:rPr lang="zh-CN" altLang="en-US" sz="2000" dirty="0">
                <a:effectLst>
                  <a:outerShdw blurRad="38100" dist="38100" dir="2700000" algn="tl">
                    <a:srgbClr val="C0C0C0"/>
                  </a:outerShdw>
                </a:effectLst>
                <a:latin typeface="宋体" pitchFamily="2" charset="-122"/>
              </a:rPr>
              <a:t>块中，调用</a:t>
            </a:r>
            <a:r>
              <a:rPr lang="en-US" altLang="zh-CN" sz="2000" dirty="0" err="1">
                <a:effectLst>
                  <a:outerShdw blurRad="38100" dist="38100" dir="2700000" algn="tl">
                    <a:srgbClr val="C0C0C0"/>
                  </a:outerShdw>
                </a:effectLst>
                <a:latin typeface="宋体" pitchFamily="2" charset="-122"/>
              </a:rPr>
              <a:t>MyFunc</a:t>
            </a:r>
            <a:r>
              <a:rPr lang="en-US" altLang="zh-CN" sz="2000" dirty="0">
                <a:effectLst>
                  <a:outerShdw blurRad="38100" dist="38100" dir="2700000" algn="tl">
                    <a:srgbClr val="C0C0C0"/>
                  </a:outerShdw>
                </a:effectLst>
                <a:latin typeface="宋体" pitchFamily="2" charset="-122"/>
              </a:rPr>
              <a:t>()</a:t>
            </a:r>
            <a:r>
              <a:rPr lang="zh-CN" altLang="en-US" sz="2000" dirty="0">
                <a:effectLst>
                  <a:outerShdw blurRad="38100" dist="38100" dir="2700000" algn="tl">
                    <a:srgbClr val="C0C0C0"/>
                  </a:outerShdw>
                </a:effectLst>
                <a:latin typeface="宋体" pitchFamily="2" charset="-122"/>
              </a:rPr>
              <a:t>。</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 </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MyFunc</a:t>
            </a:r>
            <a:r>
              <a:rPr lang="en-US" altLang="zh-CN" sz="2000" dirty="0">
                <a:effectLst>
                  <a:outerShdw blurRad="38100" dist="38100" dir="2700000" algn="tl">
                    <a:srgbClr val="C0C0C0"/>
                  </a:outerShdw>
                </a:effectLst>
                <a:latin typeface="宋体" pitchFamily="2" charset="-122"/>
              </a:rPr>
              <a:t>();         }</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a:solidFill>
                  <a:schemeClr val="tx2"/>
                </a:solidFill>
                <a:effectLst>
                  <a:outerShdw blurRad="38100" dist="38100" dir="2700000" algn="tl">
                    <a:srgbClr val="C0C0C0"/>
                  </a:outerShdw>
                </a:effectLst>
                <a:latin typeface="宋体" pitchFamily="2" charset="-122"/>
              </a:rPr>
              <a:t>catch</a:t>
            </a:r>
            <a:r>
              <a:rPr lang="en-US" altLang="zh-CN" sz="2000" dirty="0">
                <a:effectLst>
                  <a:outerShdw blurRad="38100" dist="38100" dir="2700000" algn="tl">
                    <a:srgbClr val="C0C0C0"/>
                  </a:outerShdw>
                </a:effectLst>
                <a:latin typeface="宋体" pitchFamily="2" charset="-122"/>
              </a:rPr>
              <a:t>(</a:t>
            </a:r>
            <a:r>
              <a:rPr lang="en-US" altLang="zh-CN" sz="2000" dirty="0" err="1">
                <a:effectLst>
                  <a:outerShdw blurRad="38100" dist="38100" dir="2700000" algn="tl">
                    <a:srgbClr val="C0C0C0"/>
                  </a:outerShdw>
                </a:effectLst>
                <a:latin typeface="宋体" pitchFamily="2" charset="-122"/>
              </a:rPr>
              <a:t>Expt</a:t>
            </a:r>
            <a:r>
              <a:rPr lang="en-US" altLang="zh-CN" sz="2000" dirty="0">
                <a:effectLst>
                  <a:outerShdw blurRad="38100" dist="38100" dir="2700000" algn="tl">
                    <a:srgbClr val="C0C0C0"/>
                  </a:outerShdw>
                </a:effectLst>
                <a:latin typeface="宋体" pitchFamily="2" charset="-122"/>
              </a:rPr>
              <a:t> E)   </a:t>
            </a:r>
            <a:endParaRPr lang="en-US" altLang="zh-CN" sz="2000" dirty="0" smtClean="0">
              <a:effectLst>
                <a:outerShdw blurRad="38100" dist="38100" dir="2700000" algn="tl">
                  <a:srgbClr val="C0C0C0"/>
                </a:outerShdw>
              </a:effectLst>
              <a:latin typeface="宋体" pitchFamily="2" charset="-122"/>
            </a:endParaRP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smtClean="0">
                <a:effectLst>
                  <a:outerShdw blurRad="38100" dist="38100" dir="2700000" algn="tl">
                    <a:srgbClr val="C0C0C0"/>
                  </a:outerShdw>
                </a:effectLst>
                <a:latin typeface="宋体" pitchFamily="2" charset="-122"/>
              </a:rPr>
              <a:t>       {</a:t>
            </a:r>
            <a:endParaRPr lang="en-US" altLang="zh-CN" sz="2000" dirty="0">
              <a:effectLst>
                <a:outerShdw blurRad="38100" dist="38100" dir="2700000" algn="tl">
                  <a:srgbClr val="C0C0C0"/>
                </a:outerShdw>
              </a:effectLst>
              <a:latin typeface="宋体" pitchFamily="2" charset="-122"/>
            </a:endParaRP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在</a:t>
            </a:r>
            <a:r>
              <a:rPr lang="en-US" altLang="zh-CN" sz="2000" dirty="0">
                <a:effectLst>
                  <a:outerShdw blurRad="38100" dist="38100" dir="2700000" algn="tl">
                    <a:srgbClr val="C0C0C0"/>
                  </a:outerShdw>
                </a:effectLst>
                <a:latin typeface="宋体" pitchFamily="2" charset="-122"/>
              </a:rPr>
              <a:t>catch</a:t>
            </a:r>
            <a:r>
              <a:rPr lang="zh-CN" altLang="en-US" sz="2000" dirty="0">
                <a:effectLst>
                  <a:outerShdw blurRad="38100" dist="38100" dir="2700000" algn="tl">
                    <a:srgbClr val="C0C0C0"/>
                  </a:outerShdw>
                </a:effectLst>
                <a:latin typeface="宋体" pitchFamily="2" charset="-122"/>
              </a:rPr>
              <a:t>异常处理程序中。</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捕获到</a:t>
            </a:r>
            <a:r>
              <a:rPr lang="en-US" altLang="zh-CN" sz="2000" dirty="0" err="1">
                <a:effectLst>
                  <a:outerShdw blurRad="38100" dist="38100" dir="2700000" algn="tl">
                    <a:srgbClr val="C0C0C0"/>
                  </a:outerShdw>
                </a:effectLst>
                <a:latin typeface="宋体" pitchFamily="2" charset="-122"/>
              </a:rPr>
              <a:t>Expt</a:t>
            </a:r>
            <a:r>
              <a:rPr lang="zh-CN" altLang="en-US" sz="2000" dirty="0">
                <a:effectLst>
                  <a:outerShdw blurRad="38100" dist="38100" dir="2700000" algn="tl">
                    <a:srgbClr val="C0C0C0"/>
                  </a:outerShdw>
                </a:effectLst>
                <a:latin typeface="宋体" pitchFamily="2" charset="-122"/>
              </a:rPr>
              <a:t>类型异常：</a:t>
            </a:r>
            <a:r>
              <a:rPr lang="en-US" altLang="zh-CN" sz="2000" dirty="0">
                <a:effectLst>
                  <a:outerShdw blurRad="38100" dist="38100" dir="2700000" algn="tl">
                    <a:srgbClr val="C0C0C0"/>
                  </a:outerShdw>
                </a:effectLst>
                <a:latin typeface="宋体" pitchFamily="2" charset="-122"/>
              </a:rPr>
              <a:t>";</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E.ShowReason</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        </a:t>
            </a:r>
            <a:endParaRPr lang="en-US" altLang="zh-CN" sz="2000" dirty="0" smtClean="0">
              <a:effectLst>
                <a:outerShdw blurRad="38100" dist="38100" dir="2700000" algn="tl">
                  <a:srgbClr val="C0C0C0"/>
                </a:outerShdw>
              </a:effectLst>
              <a:latin typeface="宋体" pitchFamily="2" charset="-122"/>
            </a:endParaRP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smtClean="0">
                <a:effectLst>
                  <a:outerShdw blurRad="38100" dist="38100" dir="2700000" algn="tl">
                    <a:srgbClr val="C0C0C0"/>
                  </a:outerShdw>
                </a:effectLst>
                <a:latin typeface="宋体" pitchFamily="2" charset="-122"/>
              </a:rPr>
              <a:t>       }</a:t>
            </a:r>
            <a:endParaRPr lang="en-US" altLang="zh-CN" sz="2000" dirty="0">
              <a:effectLst>
                <a:outerShdw blurRad="38100" dist="38100" dir="2700000" algn="tl">
                  <a:srgbClr val="C0C0C0"/>
                </a:outerShdw>
              </a:effectLst>
              <a:latin typeface="宋体" pitchFamily="2" charset="-122"/>
            </a:endParaRP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a:solidFill>
                  <a:schemeClr val="tx2"/>
                </a:solidFill>
                <a:effectLst>
                  <a:outerShdw blurRad="38100" dist="38100" dir="2700000" algn="tl">
                    <a:srgbClr val="C0C0C0"/>
                  </a:outerShdw>
                </a:effectLst>
                <a:latin typeface="宋体" pitchFamily="2" charset="-122"/>
              </a:rPr>
              <a:t>catch</a:t>
            </a:r>
            <a:r>
              <a:rPr lang="en-US" altLang="zh-CN" sz="2000" dirty="0">
                <a:effectLst>
                  <a:outerShdw blurRad="38100" dist="38100" dir="2700000" algn="tl">
                    <a:srgbClr val="C0C0C0"/>
                  </a:outerShdw>
                </a:effectLst>
                <a:latin typeface="宋体" pitchFamily="2" charset="-122"/>
              </a:rPr>
              <a:t>(</a:t>
            </a:r>
            <a:r>
              <a:rPr lang="en-US" altLang="zh-CN" sz="2000" dirty="0">
                <a:solidFill>
                  <a:schemeClr val="tx2"/>
                </a:solidFill>
                <a:effectLst>
                  <a:outerShdw blurRad="38100" dist="38100" dir="2700000" algn="tl">
                    <a:srgbClr val="C0C0C0"/>
                  </a:outerShdw>
                </a:effectLst>
                <a:latin typeface="宋体" pitchFamily="2" charset="-122"/>
              </a:rPr>
              <a:t>char</a:t>
            </a: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str</a:t>
            </a:r>
            <a:r>
              <a:rPr lang="en-US" altLang="zh-CN" sz="2000" dirty="0">
                <a:effectLst>
                  <a:outerShdw blurRad="38100" dist="38100" dir="2700000" algn="tl">
                    <a:srgbClr val="C0C0C0"/>
                  </a:outerShdw>
                </a:effectLst>
                <a:latin typeface="宋体" pitchFamily="2" charset="-122"/>
              </a:rPr>
              <a:t>) {</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捕获到其它的异常：</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str</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    }</a:t>
            </a:r>
          </a:p>
          <a:p>
            <a:pPr>
              <a:spcBef>
                <a:spcPct val="20000"/>
              </a:spcBef>
              <a:defRPr/>
            </a:pPr>
            <a:r>
              <a:rPr lang="en-US" altLang="zh-CN" sz="2000" dirty="0">
                <a:effectLst>
                  <a:outerShdw blurRad="38100" dist="38100" dir="2700000" algn="tl">
                    <a:srgbClr val="C0C0C0"/>
                  </a:outerShdw>
                </a:effectLst>
                <a:latin typeface="宋体" pitchFamily="2" charset="-122"/>
              </a:rPr>
              <a:t>		 </a:t>
            </a:r>
            <a:r>
              <a:rPr lang="en-US" altLang="zh-CN" sz="2000" dirty="0" err="1">
                <a:effectLst>
                  <a:outerShdw blurRad="38100" dist="38100" dir="2700000" algn="tl">
                    <a:srgbClr val="C0C0C0"/>
                  </a:outerShdw>
                </a:effectLst>
                <a:latin typeface="宋体" pitchFamily="2" charset="-122"/>
              </a:rPr>
              <a:t>cout</a:t>
            </a:r>
            <a:r>
              <a:rPr lang="en-US" altLang="zh-CN" sz="2000" dirty="0">
                <a:effectLst>
                  <a:outerShdw blurRad="38100" dist="38100" dir="2700000" algn="tl">
                    <a:srgbClr val="C0C0C0"/>
                  </a:outerShdw>
                </a:effectLst>
                <a:latin typeface="宋体" pitchFamily="2" charset="-122"/>
              </a:rPr>
              <a:t>&lt;&lt;"</a:t>
            </a:r>
            <a:r>
              <a:rPr lang="zh-CN" altLang="en-US" sz="2000" dirty="0">
                <a:effectLst>
                  <a:outerShdw blurRad="38100" dist="38100" dir="2700000" algn="tl">
                    <a:srgbClr val="C0C0C0"/>
                  </a:outerShdw>
                </a:effectLst>
                <a:latin typeface="宋体" pitchFamily="2" charset="-122"/>
              </a:rPr>
              <a:t>回到</a:t>
            </a:r>
            <a:r>
              <a:rPr lang="en-US" altLang="zh-CN" sz="2000" dirty="0">
                <a:effectLst>
                  <a:outerShdw blurRad="38100" dist="38100" dir="2700000" algn="tl">
                    <a:srgbClr val="C0C0C0"/>
                  </a:outerShdw>
                </a:effectLst>
                <a:latin typeface="宋体" pitchFamily="2" charset="-122"/>
              </a:rPr>
              <a:t>main()</a:t>
            </a:r>
            <a:r>
              <a:rPr lang="zh-CN" altLang="en-US" sz="2000" dirty="0">
                <a:effectLst>
                  <a:outerShdw blurRad="38100" dist="38100" dir="2700000" algn="tl">
                    <a:srgbClr val="C0C0C0"/>
                  </a:outerShdw>
                </a:effectLst>
                <a:latin typeface="宋体" pitchFamily="2" charset="-122"/>
              </a:rPr>
              <a:t>函数。从这里恢复执行。</a:t>
            </a:r>
            <a:r>
              <a:rPr lang="en-US" altLang="zh-CN" sz="2000" dirty="0">
                <a:effectLst>
                  <a:outerShdw blurRad="38100" dist="38100" dir="2700000" algn="tl">
                    <a:srgbClr val="C0C0C0"/>
                  </a:outerShdw>
                </a:effectLst>
                <a:latin typeface="宋体" pitchFamily="2" charset="-122"/>
              </a:rPr>
              <a:t>"&lt;&lt;</a:t>
            </a:r>
            <a:r>
              <a:rPr lang="en-US" altLang="zh-CN" sz="2000" dirty="0" err="1">
                <a:effectLst>
                  <a:outerShdw blurRad="38100" dist="38100" dir="2700000" algn="tl">
                    <a:srgbClr val="C0C0C0"/>
                  </a:outerShdw>
                </a:effectLst>
                <a:latin typeface="宋体" pitchFamily="2" charset="-122"/>
              </a:rPr>
              <a:t>endl</a:t>
            </a:r>
            <a:r>
              <a:rPr lang="en-US" altLang="zh-CN" sz="2000" dirty="0">
                <a:effectLst>
                  <a:outerShdw blurRad="38100" dist="38100" dir="2700000" algn="tl">
                    <a:srgbClr val="C0C0C0"/>
                  </a:outerShdw>
                </a:effectLst>
                <a:latin typeface="宋体" pitchFamily="2" charset="-122"/>
              </a:rPr>
              <a:t>;</a:t>
            </a:r>
          </a:p>
          <a:p>
            <a:pPr>
              <a:spcBef>
                <a:spcPct val="20000"/>
              </a:spcBef>
              <a:defRPr/>
            </a:pPr>
            <a:r>
              <a:rPr lang="en-US" altLang="zh-CN" sz="2000" dirty="0">
                <a:effectLst>
                  <a:outerShdw blurRad="38100" dist="38100" dir="2700000" algn="tl">
                    <a:srgbClr val="C0C0C0"/>
                  </a:outerShdw>
                </a:effectLst>
                <a:latin typeface="宋体" pitchFamily="2" charset="-122"/>
              </a:rPr>
              <a:t>}</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带析构类的</a:t>
            </a:r>
            <a:r>
              <a:rPr lang="zh-CN" altLang="en-US" sz="3000" dirty="0" smtClean="0">
                <a:solidFill>
                  <a:schemeClr val="bg1"/>
                </a:solidFill>
                <a:latin typeface="Rockwell" pitchFamily="18" charset="0"/>
                <a:ea typeface="微软雅黑" pitchFamily="34" charset="-122"/>
              </a:rPr>
              <a:t>异常处理</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41047271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346647" y="1197546"/>
            <a:ext cx="8272790"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120000"/>
              </a:lnSpc>
              <a:defRPr/>
            </a:pPr>
            <a:r>
              <a:rPr lang="zh-CN" altLang="en-US" sz="2801" b="0" kern="0" dirty="0"/>
              <a:t>程序运行结果为：</a:t>
            </a:r>
          </a:p>
          <a:p>
            <a:pPr algn="just">
              <a:lnSpc>
                <a:spcPct val="120000"/>
              </a:lnSpc>
              <a:buFont typeface="Wingdings" pitchFamily="2" charset="2"/>
              <a:buNone/>
              <a:defRPr/>
            </a:pPr>
            <a:r>
              <a:rPr lang="zh-CN" altLang="en-US" sz="2400" b="0" kern="0" dirty="0"/>
              <a:t>    在</a:t>
            </a:r>
            <a:r>
              <a:rPr lang="en-US" altLang="zh-CN" sz="2400" b="0" kern="0" dirty="0"/>
              <a:t>main()</a:t>
            </a:r>
            <a:r>
              <a:rPr lang="zh-CN" altLang="en-US" sz="2400" b="0" kern="0" dirty="0"/>
              <a:t>函数中</a:t>
            </a:r>
          </a:p>
          <a:p>
            <a:pPr algn="just">
              <a:lnSpc>
                <a:spcPct val="120000"/>
              </a:lnSpc>
              <a:buFont typeface="Wingdings" pitchFamily="2" charset="2"/>
              <a:buNone/>
              <a:defRPr/>
            </a:pPr>
            <a:r>
              <a:rPr lang="zh-CN" altLang="en-US" sz="2400" b="0" kern="0" dirty="0"/>
              <a:t>    在</a:t>
            </a:r>
            <a:r>
              <a:rPr lang="en-US" altLang="zh-CN" sz="2400" b="0" kern="0" dirty="0"/>
              <a:t>try</a:t>
            </a:r>
            <a:r>
              <a:rPr lang="zh-CN" altLang="en-US" sz="2400" b="0" kern="0" dirty="0"/>
              <a:t>块中，调用</a:t>
            </a:r>
            <a:r>
              <a:rPr lang="en-US" altLang="zh-CN" sz="2400" b="0" kern="0" dirty="0" err="1"/>
              <a:t>MyFunc</a:t>
            </a:r>
            <a:r>
              <a:rPr lang="en-US" altLang="zh-CN" sz="2400" b="0" kern="0" dirty="0"/>
              <a:t>()</a:t>
            </a:r>
          </a:p>
          <a:p>
            <a:pPr algn="just">
              <a:lnSpc>
                <a:spcPct val="120000"/>
              </a:lnSpc>
              <a:buFont typeface="Wingdings" pitchFamily="2" charset="2"/>
              <a:buNone/>
              <a:defRPr/>
            </a:pPr>
            <a:r>
              <a:rPr lang="en-US" altLang="zh-CN" sz="2400" b="0" kern="0" dirty="0"/>
              <a:t>    </a:t>
            </a:r>
            <a:r>
              <a:rPr lang="zh-CN" altLang="en-US" sz="2400" b="0" kern="0" dirty="0"/>
              <a:t>构造</a:t>
            </a:r>
            <a:r>
              <a:rPr lang="en-US" altLang="zh-CN" sz="2400" b="0" kern="0" dirty="0"/>
              <a:t>Demo</a:t>
            </a:r>
          </a:p>
          <a:p>
            <a:pPr algn="just">
              <a:lnSpc>
                <a:spcPct val="120000"/>
              </a:lnSpc>
              <a:buFont typeface="Wingdings" pitchFamily="2" charset="2"/>
              <a:buNone/>
              <a:defRPr/>
            </a:pPr>
            <a:r>
              <a:rPr lang="en-US" altLang="zh-CN" sz="2400" b="0" kern="0" dirty="0"/>
              <a:t>    </a:t>
            </a:r>
            <a:r>
              <a:rPr lang="zh-CN" altLang="en-US" sz="2400" b="0" kern="0" dirty="0"/>
              <a:t>在</a:t>
            </a:r>
            <a:r>
              <a:rPr lang="en-US" altLang="zh-CN" sz="2400" b="0" kern="0" dirty="0" err="1"/>
              <a:t>MyFunc</a:t>
            </a:r>
            <a:r>
              <a:rPr lang="en-US" altLang="zh-CN" sz="2400" b="0" kern="0" dirty="0"/>
              <a:t>()</a:t>
            </a:r>
            <a:r>
              <a:rPr lang="zh-CN" altLang="en-US" sz="2400" b="0" kern="0" dirty="0"/>
              <a:t>中抛掷</a:t>
            </a:r>
            <a:r>
              <a:rPr lang="en-US" altLang="zh-CN" sz="2400" b="0" kern="0" dirty="0" err="1"/>
              <a:t>Expt</a:t>
            </a:r>
            <a:r>
              <a:rPr lang="zh-CN" altLang="en-US" sz="2400" b="0" kern="0" dirty="0"/>
              <a:t>类异常</a:t>
            </a:r>
          </a:p>
          <a:p>
            <a:pPr algn="just">
              <a:lnSpc>
                <a:spcPct val="120000"/>
              </a:lnSpc>
              <a:buFont typeface="Wingdings" pitchFamily="2" charset="2"/>
              <a:buNone/>
              <a:defRPr/>
            </a:pPr>
            <a:r>
              <a:rPr lang="zh-CN" altLang="en-US" sz="2400" b="0" kern="0" dirty="0"/>
              <a:t>    析构</a:t>
            </a:r>
            <a:r>
              <a:rPr lang="en-US" altLang="zh-CN" sz="2400" b="0" kern="0" dirty="0"/>
              <a:t>Demo</a:t>
            </a:r>
          </a:p>
          <a:p>
            <a:pPr algn="just">
              <a:lnSpc>
                <a:spcPct val="80000"/>
              </a:lnSpc>
              <a:buFont typeface="Wingdings" pitchFamily="2" charset="2"/>
              <a:buNone/>
              <a:defRPr/>
            </a:pPr>
            <a:r>
              <a:rPr lang="en-US" altLang="zh-CN" sz="2400" b="0" kern="0" dirty="0"/>
              <a:t>    </a:t>
            </a:r>
            <a:r>
              <a:rPr lang="zh-CN" altLang="en-US" sz="2400" b="0" kern="0" dirty="0"/>
              <a:t>在</a:t>
            </a:r>
            <a:r>
              <a:rPr lang="en-US" altLang="zh-CN" sz="2400" b="0" kern="0" dirty="0"/>
              <a:t>catch</a:t>
            </a:r>
            <a:r>
              <a:rPr lang="zh-CN" altLang="en-US" sz="2400" b="0" kern="0" dirty="0"/>
              <a:t>异常处理程序中</a:t>
            </a:r>
          </a:p>
          <a:p>
            <a:pPr algn="just">
              <a:lnSpc>
                <a:spcPct val="80000"/>
              </a:lnSpc>
              <a:buFont typeface="Wingdings" pitchFamily="2" charset="2"/>
              <a:buNone/>
              <a:defRPr/>
            </a:pPr>
            <a:r>
              <a:rPr lang="zh-CN" altLang="en-US" sz="2400" b="0" kern="0" dirty="0"/>
              <a:t>    捕获到</a:t>
            </a:r>
            <a:r>
              <a:rPr lang="en-US" altLang="zh-CN" sz="2400" b="0" kern="0" dirty="0" err="1"/>
              <a:t>Expt</a:t>
            </a:r>
            <a:r>
              <a:rPr lang="zh-CN" altLang="en-US" sz="2400" b="0" kern="0" dirty="0"/>
              <a:t>类型异常：</a:t>
            </a:r>
            <a:r>
              <a:rPr lang="en-US" altLang="zh-CN" sz="2400" b="0" kern="0" dirty="0" err="1"/>
              <a:t>Expt</a:t>
            </a:r>
            <a:r>
              <a:rPr lang="zh-CN" altLang="en-US" sz="2400" b="0" kern="0" dirty="0"/>
              <a:t>类异常</a:t>
            </a:r>
          </a:p>
          <a:p>
            <a:pPr algn="just">
              <a:lnSpc>
                <a:spcPct val="80000"/>
              </a:lnSpc>
              <a:buFont typeface="Wingdings" pitchFamily="2" charset="2"/>
              <a:buNone/>
              <a:defRPr/>
            </a:pPr>
            <a:r>
              <a:rPr lang="zh-CN" altLang="en-US" sz="2400" b="0" kern="0" dirty="0"/>
              <a:t>    回到</a:t>
            </a:r>
            <a:r>
              <a:rPr lang="en-US" altLang="zh-CN" sz="2400" b="0" kern="0" dirty="0"/>
              <a:t>main()</a:t>
            </a:r>
            <a:r>
              <a:rPr lang="zh-CN" altLang="en-US" sz="2400" b="0" kern="0" dirty="0"/>
              <a:t>函数，从这里恢复执行</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带析构类的</a:t>
            </a:r>
            <a:r>
              <a:rPr lang="zh-CN" altLang="en-US" sz="3000" dirty="0" smtClean="0">
                <a:solidFill>
                  <a:schemeClr val="bg1"/>
                </a:solidFill>
                <a:latin typeface="Rockwell" pitchFamily="18" charset="0"/>
                <a:ea typeface="微软雅黑" pitchFamily="34" charset="-122"/>
              </a:rPr>
              <a:t>异常处理</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48178861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34368" y="837506"/>
            <a:ext cx="11891386"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801" b="0" kern="0" dirty="0"/>
              <a:t>原因：在一个大型软件中，由于函数之间有着明确的分工和复杂的调用关系，发现错误的函数往往不具备处理错误的能力。</a:t>
            </a:r>
          </a:p>
          <a:p>
            <a:pPr marL="0">
              <a:lnSpc>
                <a:spcPct val="150000"/>
              </a:lnSpc>
              <a:spcBef>
                <a:spcPts val="0"/>
              </a:spcBef>
              <a:defRPr/>
            </a:pPr>
            <a:r>
              <a:rPr lang="en-US" altLang="zh-CN" sz="2801" b="0" kern="0" dirty="0"/>
              <a:t>C++</a:t>
            </a:r>
            <a:r>
              <a:rPr lang="zh-CN" altLang="en-US" sz="2801" b="0" kern="0" dirty="0"/>
              <a:t>语言异常处理机制的基本思想是</a:t>
            </a:r>
            <a:r>
              <a:rPr lang="zh-CN" altLang="en-US" sz="2801" b="0" kern="0" dirty="0">
                <a:solidFill>
                  <a:srgbClr val="FF0000"/>
                </a:solidFill>
              </a:rPr>
              <a:t>将异常的检测与处理分离</a:t>
            </a:r>
            <a:r>
              <a:rPr lang="zh-CN" altLang="en-US" sz="2801" b="0" kern="0" dirty="0"/>
              <a:t>。</a:t>
            </a:r>
          </a:p>
          <a:p>
            <a:pPr marL="0">
              <a:lnSpc>
                <a:spcPct val="150000"/>
              </a:lnSpc>
              <a:spcBef>
                <a:spcPts val="0"/>
              </a:spcBef>
              <a:defRPr/>
            </a:pPr>
            <a:r>
              <a:rPr lang="zh-CN" altLang="en-US" sz="2801" b="0" kern="0" dirty="0"/>
              <a:t>过程</a:t>
            </a:r>
            <a:r>
              <a:rPr lang="en-US" altLang="zh-CN" sz="2801" b="0" kern="0" dirty="0"/>
              <a:t>1</a:t>
            </a:r>
            <a:r>
              <a:rPr lang="zh-CN" altLang="en-US" sz="2801" b="0" kern="0" dirty="0"/>
              <a:t>：当在一个函数体中</a:t>
            </a:r>
            <a:r>
              <a:rPr lang="zh-CN" altLang="en-US" sz="2801" b="0" kern="0" dirty="0">
                <a:solidFill>
                  <a:srgbClr val="FF0000"/>
                </a:solidFill>
              </a:rPr>
              <a:t>检测到异常条件</a:t>
            </a:r>
            <a:r>
              <a:rPr lang="zh-CN" altLang="en-US" sz="2801" b="0" kern="0" dirty="0"/>
              <a:t>存在，但却无法确定相应的处理方法时，该函数将</a:t>
            </a:r>
            <a:r>
              <a:rPr lang="zh-CN" altLang="en-US" sz="2801" b="0" kern="0" dirty="0">
                <a:solidFill>
                  <a:srgbClr val="FF0000"/>
                </a:solidFill>
              </a:rPr>
              <a:t>引发一个异常</a:t>
            </a:r>
            <a:r>
              <a:rPr lang="zh-CN" altLang="en-US" sz="2801" b="0" kern="0" dirty="0"/>
              <a:t>，由函数的直接或间接调用者</a:t>
            </a:r>
            <a:r>
              <a:rPr lang="zh-CN" altLang="en-US" sz="2801" b="0" kern="0" dirty="0">
                <a:solidFill>
                  <a:srgbClr val="FF0000"/>
                </a:solidFill>
              </a:rPr>
              <a:t>捕获这个异常并处理这个错误</a:t>
            </a:r>
            <a:r>
              <a:rPr lang="zh-CN" altLang="en-US" sz="2801" b="0" kern="0" dirty="0" smtClean="0"/>
              <a:t>。</a:t>
            </a:r>
            <a:endParaRPr lang="en-US" altLang="zh-CN" sz="2801" b="0" kern="0" dirty="0" smtClean="0"/>
          </a:p>
          <a:p>
            <a:pPr marL="0">
              <a:lnSpc>
                <a:spcPct val="150000"/>
              </a:lnSpc>
              <a:spcBef>
                <a:spcPts val="0"/>
              </a:spcBef>
              <a:defRPr/>
            </a:pPr>
            <a:r>
              <a:rPr lang="zh-CN" altLang="en-US" sz="2801" b="0" kern="0" dirty="0"/>
              <a:t>过程</a:t>
            </a:r>
            <a:r>
              <a:rPr lang="en-US" altLang="zh-CN" sz="2801" b="0" kern="0" dirty="0"/>
              <a:t>2</a:t>
            </a:r>
            <a:r>
              <a:rPr lang="zh-CN" altLang="en-US" sz="2801" b="0" kern="0" dirty="0"/>
              <a:t>：如果程序始终没有处理这个异常，最终它会被传到</a:t>
            </a:r>
            <a:r>
              <a:rPr lang="en-US" altLang="zh-CN" sz="2801" b="0" kern="0" dirty="0"/>
              <a:t>C++</a:t>
            </a:r>
            <a:r>
              <a:rPr lang="zh-CN" altLang="en-US" sz="2801" b="0" kern="0" dirty="0"/>
              <a:t>运行系统那里，运行系统捕获异常后，通常只是简单地终止这个程序</a:t>
            </a:r>
            <a:r>
              <a:rPr lang="zh-CN" altLang="en-US" sz="2801" b="0" kern="0" dirty="0" smtClean="0"/>
              <a:t>。</a:t>
            </a:r>
            <a:endParaRPr lang="zh-CN" altLang="en-US" sz="2801" b="0" kern="0" dirty="0"/>
          </a:p>
          <a:p>
            <a:pPr>
              <a:defRPr/>
            </a:pPr>
            <a:endParaRPr lang="en-US" altLang="zh-CN" sz="2801" kern="0" dirty="0"/>
          </a:p>
        </p:txBody>
      </p:sp>
      <p:pic>
        <p:nvPicPr>
          <p:cNvPr id="6"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90" y="48707"/>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203641" y="147132"/>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84679" y="75695"/>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异常处理的基本思想</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54707538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50929" y="1053530"/>
            <a:ext cx="11580893" cy="525658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80000"/>
              </a:lnSpc>
              <a:defRPr/>
            </a:pPr>
            <a:r>
              <a:rPr lang="zh-CN" altLang="en-US" sz="2801" b="0" kern="0" dirty="0"/>
              <a:t>注意：</a:t>
            </a:r>
          </a:p>
          <a:p>
            <a:pPr marL="0" algn="just">
              <a:lnSpc>
                <a:spcPct val="150000"/>
              </a:lnSpc>
              <a:spcBef>
                <a:spcPts val="0"/>
              </a:spcBef>
              <a:buFont typeface="Wingdings" pitchFamily="2" charset="2"/>
              <a:buNone/>
              <a:defRPr/>
            </a:pPr>
            <a:r>
              <a:rPr lang="zh-CN" altLang="en-US" sz="2400" b="0" kern="0" dirty="0"/>
              <a:t>	 本例中</a:t>
            </a:r>
            <a:r>
              <a:rPr lang="en-US" altLang="zh-CN" sz="2400" b="0" kern="0" dirty="0"/>
              <a:t>catch</a:t>
            </a:r>
            <a:r>
              <a:rPr lang="zh-CN" altLang="en-US" sz="2400" b="0" kern="0" dirty="0"/>
              <a:t>处理器都有异常参量</a:t>
            </a:r>
            <a:r>
              <a:rPr lang="en-US" altLang="zh-CN" sz="2400" b="0" kern="0" dirty="0"/>
              <a:t>(catch</a:t>
            </a:r>
            <a:r>
              <a:rPr lang="zh-CN" altLang="en-US" sz="2400" b="0" kern="0" dirty="0"/>
              <a:t>后的参量</a:t>
            </a:r>
            <a:r>
              <a:rPr lang="en-US" altLang="zh-CN" sz="2400" b="0" kern="0" dirty="0"/>
              <a:t>)</a:t>
            </a:r>
          </a:p>
          <a:p>
            <a:pPr marL="0" algn="just">
              <a:lnSpc>
                <a:spcPct val="150000"/>
              </a:lnSpc>
              <a:spcBef>
                <a:spcPts val="0"/>
              </a:spcBef>
              <a:buFont typeface="Wingdings" pitchFamily="2" charset="2"/>
              <a:buNone/>
              <a:defRPr/>
            </a:pPr>
            <a:r>
              <a:rPr lang="en-US" altLang="zh-CN" sz="2400" b="0" kern="0" dirty="0"/>
              <a:t>            </a:t>
            </a:r>
            <a:r>
              <a:rPr lang="en-US" altLang="zh-CN" sz="2400" b="0" kern="0" dirty="0">
                <a:solidFill>
                  <a:schemeClr val="bg2"/>
                </a:solidFill>
              </a:rPr>
              <a:t>catch(</a:t>
            </a:r>
            <a:r>
              <a:rPr lang="en-US" altLang="zh-CN" sz="2400" b="0" kern="0" dirty="0" err="1">
                <a:solidFill>
                  <a:schemeClr val="bg2"/>
                </a:solidFill>
              </a:rPr>
              <a:t>Expt</a:t>
            </a:r>
            <a:r>
              <a:rPr lang="en-US" altLang="zh-CN" sz="2400" b="0" kern="0" dirty="0">
                <a:solidFill>
                  <a:schemeClr val="bg2"/>
                </a:solidFill>
              </a:rPr>
              <a:t> E)       </a:t>
            </a:r>
            <a:r>
              <a:rPr lang="en-US" altLang="zh-CN" sz="2400" b="0" kern="0" dirty="0"/>
              <a:t>     {//...}</a:t>
            </a:r>
          </a:p>
          <a:p>
            <a:pPr marL="0" algn="just">
              <a:lnSpc>
                <a:spcPct val="150000"/>
              </a:lnSpc>
              <a:spcBef>
                <a:spcPts val="0"/>
              </a:spcBef>
              <a:buFont typeface="Wingdings" pitchFamily="2" charset="2"/>
              <a:buNone/>
              <a:defRPr/>
            </a:pPr>
            <a:r>
              <a:rPr lang="en-US" altLang="zh-CN" sz="2400" b="0" kern="0" dirty="0"/>
              <a:t>            </a:t>
            </a:r>
            <a:r>
              <a:rPr lang="en-US" altLang="zh-CN" sz="2400" b="0" kern="0" dirty="0">
                <a:solidFill>
                  <a:schemeClr val="bg2"/>
                </a:solidFill>
              </a:rPr>
              <a:t>catch(char* </a:t>
            </a:r>
            <a:r>
              <a:rPr lang="en-US" altLang="zh-CN" sz="2400" b="0" kern="0" dirty="0" err="1">
                <a:solidFill>
                  <a:schemeClr val="bg2"/>
                </a:solidFill>
              </a:rPr>
              <a:t>str</a:t>
            </a:r>
            <a:r>
              <a:rPr lang="en-US" altLang="zh-CN" sz="2400" b="0" kern="0" dirty="0">
                <a:solidFill>
                  <a:schemeClr val="bg2"/>
                </a:solidFill>
              </a:rPr>
              <a:t>)  </a:t>
            </a:r>
            <a:r>
              <a:rPr lang="en-US" altLang="zh-CN" sz="2400" b="0" kern="0" dirty="0"/>
              <a:t>     {//...}</a:t>
            </a:r>
          </a:p>
          <a:p>
            <a:pPr marL="0" algn="just">
              <a:lnSpc>
                <a:spcPct val="150000"/>
              </a:lnSpc>
              <a:spcBef>
                <a:spcPts val="0"/>
              </a:spcBef>
              <a:buFont typeface="Wingdings" pitchFamily="2" charset="2"/>
              <a:buNone/>
              <a:defRPr/>
            </a:pPr>
            <a:r>
              <a:rPr lang="en-US" altLang="zh-CN" sz="2400" b="0" kern="0" dirty="0"/>
              <a:t>     </a:t>
            </a:r>
            <a:r>
              <a:rPr lang="zh-CN" altLang="en-US" sz="2400" b="0" kern="0" dirty="0"/>
              <a:t>其实，也可以不说明这些参量</a:t>
            </a:r>
            <a:r>
              <a:rPr lang="en-US" altLang="zh-CN" sz="2400" b="0" kern="0" dirty="0"/>
              <a:t>(E</a:t>
            </a:r>
            <a:r>
              <a:rPr lang="zh-CN" altLang="en-US" sz="2400" b="0" kern="0" dirty="0"/>
              <a:t>和</a:t>
            </a:r>
            <a:r>
              <a:rPr lang="en-US" altLang="zh-CN" sz="2400" b="0" kern="0" dirty="0" err="1"/>
              <a:t>str</a:t>
            </a:r>
            <a:r>
              <a:rPr lang="en-US" altLang="zh-CN" sz="2400" b="0" kern="0" dirty="0"/>
              <a:t>)</a:t>
            </a:r>
            <a:r>
              <a:rPr lang="zh-CN" altLang="en-US" sz="2400" b="0" kern="0" dirty="0"/>
              <a:t>。在很多情况下</a:t>
            </a:r>
            <a:r>
              <a:rPr lang="en-US" altLang="zh-CN" sz="2400" b="0" kern="0" dirty="0"/>
              <a:t>,</a:t>
            </a:r>
            <a:r>
              <a:rPr lang="zh-CN" altLang="en-US" sz="2400" b="0" kern="0" dirty="0"/>
              <a:t>只要通知处理程序有某个特定类型的异常已经产生就足够了。但是在需要访问异常对象时就要说明参量，否则，将无法访问</a:t>
            </a:r>
            <a:r>
              <a:rPr lang="en-US" altLang="zh-CN" sz="2400" b="0" kern="0" dirty="0"/>
              <a:t>catch</a:t>
            </a:r>
            <a:r>
              <a:rPr lang="zh-CN" altLang="en-US" sz="2400" b="0" kern="0" dirty="0"/>
              <a:t>处理程序语句中的那个对象。例如：</a:t>
            </a:r>
          </a:p>
          <a:p>
            <a:pPr marL="0" algn="just">
              <a:lnSpc>
                <a:spcPct val="150000"/>
              </a:lnSpc>
              <a:spcBef>
                <a:spcPts val="0"/>
              </a:spcBef>
              <a:buFont typeface="Wingdings" pitchFamily="2" charset="2"/>
              <a:buNone/>
              <a:defRPr/>
            </a:pPr>
            <a:r>
              <a:rPr lang="zh-CN" altLang="en-US" sz="2400" b="0" kern="0" dirty="0">
                <a:solidFill>
                  <a:schemeClr val="bg2"/>
                </a:solidFill>
              </a:rPr>
              <a:t>             </a:t>
            </a:r>
            <a:r>
              <a:rPr lang="en-US" altLang="zh-CN" sz="2400" b="0" kern="0" dirty="0">
                <a:solidFill>
                  <a:schemeClr val="bg2"/>
                </a:solidFill>
              </a:rPr>
              <a:t>catch(</a:t>
            </a:r>
            <a:r>
              <a:rPr lang="en-US" altLang="zh-CN" sz="2400" b="0" kern="0" dirty="0" err="1">
                <a:solidFill>
                  <a:schemeClr val="bg2"/>
                </a:solidFill>
              </a:rPr>
              <a:t>Expt</a:t>
            </a:r>
            <a:r>
              <a:rPr lang="en-US" altLang="zh-CN" sz="2400" b="0" kern="0" dirty="0">
                <a:solidFill>
                  <a:schemeClr val="bg2"/>
                </a:solidFill>
              </a:rPr>
              <a:t>)</a:t>
            </a:r>
          </a:p>
          <a:p>
            <a:pPr marL="0" algn="just">
              <a:lnSpc>
                <a:spcPct val="150000"/>
              </a:lnSpc>
              <a:spcBef>
                <a:spcPts val="0"/>
              </a:spcBef>
              <a:buFont typeface="Wingdings" pitchFamily="2" charset="2"/>
              <a:buNone/>
              <a:defRPr/>
            </a:pPr>
            <a:r>
              <a:rPr lang="en-US" altLang="zh-CN" sz="2400" b="0" kern="0" dirty="0"/>
              <a:t>             {         //</a:t>
            </a:r>
            <a:r>
              <a:rPr lang="zh-CN" altLang="en-US" sz="2400" b="0" kern="0" dirty="0"/>
              <a:t>在这里不能访问</a:t>
            </a:r>
            <a:r>
              <a:rPr lang="en-US" altLang="zh-CN" sz="2400" b="0" kern="0" dirty="0" err="1"/>
              <a:t>Expt</a:t>
            </a:r>
            <a:r>
              <a:rPr lang="zh-CN" altLang="en-US" sz="2400" b="0" kern="0" dirty="0"/>
              <a:t>异常对象             </a:t>
            </a:r>
            <a:r>
              <a:rPr lang="en-US" altLang="zh-CN" sz="2400" b="0" kern="0" dirty="0"/>
              <a:t>}            </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带析构类的</a:t>
            </a:r>
            <a:r>
              <a:rPr lang="zh-CN" altLang="en-US" sz="3000" dirty="0" smtClean="0">
                <a:solidFill>
                  <a:schemeClr val="bg1"/>
                </a:solidFill>
                <a:latin typeface="Rockwell" pitchFamily="18" charset="0"/>
                <a:ea typeface="微软雅黑" pitchFamily="34" charset="-122"/>
              </a:rPr>
              <a:t>异常处理</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7423967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0929" y="730983"/>
            <a:ext cx="11749958" cy="612860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400" b="0" kern="0" dirty="0"/>
              <a:t>用不带操作数的</a:t>
            </a:r>
            <a:r>
              <a:rPr lang="en-US" altLang="zh-CN" sz="2400" b="0" kern="0" dirty="0"/>
              <a:t>throw</a:t>
            </a:r>
            <a:r>
              <a:rPr lang="zh-CN" altLang="en-US" sz="2400" b="0" kern="0" dirty="0"/>
              <a:t>表达式可将当前正被处理的异常再次</a:t>
            </a:r>
            <a:r>
              <a:rPr lang="zh-CN" altLang="en-US" sz="2400" b="0" kern="0" dirty="0" smtClean="0"/>
              <a:t>抛掷</a:t>
            </a:r>
            <a:r>
              <a:rPr lang="en-US" altLang="zh-CN" sz="2400" b="0" kern="0" dirty="0" smtClean="0"/>
              <a:t>;</a:t>
            </a:r>
            <a:endParaRPr lang="zh-CN" altLang="en-US" sz="2400" b="0" kern="0" dirty="0"/>
          </a:p>
          <a:p>
            <a:pPr marL="0" algn="just">
              <a:lnSpc>
                <a:spcPct val="150000"/>
              </a:lnSpc>
              <a:spcBef>
                <a:spcPts val="0"/>
              </a:spcBef>
              <a:defRPr/>
            </a:pPr>
            <a:r>
              <a:rPr lang="zh-CN" altLang="en-US" sz="2400" b="0" kern="0" dirty="0"/>
              <a:t>这样的表达式只能出现在一个</a:t>
            </a:r>
            <a:r>
              <a:rPr lang="en-US" altLang="zh-CN" sz="2400" b="0" kern="0" dirty="0"/>
              <a:t>catch</a:t>
            </a:r>
            <a:r>
              <a:rPr lang="zh-CN" altLang="en-US" sz="2400" b="0" kern="0" dirty="0"/>
              <a:t>处理程序中或</a:t>
            </a:r>
            <a:r>
              <a:rPr lang="en-US" altLang="zh-CN" sz="2400" b="0" kern="0" dirty="0"/>
              <a:t>catch</a:t>
            </a:r>
            <a:r>
              <a:rPr lang="zh-CN" altLang="en-US" sz="2400" b="0" kern="0" dirty="0"/>
              <a:t>处理程序内部调用的函数中。再次抛掷的异常对象是源异常对象</a:t>
            </a:r>
            <a:r>
              <a:rPr lang="en-US" altLang="zh-CN" sz="2400" b="0" kern="0" dirty="0"/>
              <a:t>(</a:t>
            </a:r>
            <a:r>
              <a:rPr lang="zh-CN" altLang="en-US" sz="2400" b="0" kern="0" dirty="0"/>
              <a:t>不是拷贝</a:t>
            </a:r>
            <a:r>
              <a:rPr lang="en-US" altLang="zh-CN" sz="2400" b="0" kern="0" dirty="0"/>
              <a:t>)</a:t>
            </a:r>
            <a:r>
              <a:rPr lang="zh-CN" altLang="en-US" sz="2400" b="0" kern="0" dirty="0"/>
              <a:t>。例如：</a:t>
            </a:r>
          </a:p>
          <a:p>
            <a:pPr marL="0" algn="just">
              <a:lnSpc>
                <a:spcPct val="150000"/>
              </a:lnSpc>
              <a:spcBef>
                <a:spcPts val="0"/>
              </a:spcBef>
              <a:buFont typeface="Wingdings" pitchFamily="2" charset="2"/>
              <a:buNone/>
              <a:defRPr/>
            </a:pPr>
            <a:r>
              <a:rPr lang="zh-CN" altLang="en-US" sz="2400" b="0" kern="0" dirty="0">
                <a:solidFill>
                  <a:schemeClr val="bg2"/>
                </a:solidFill>
              </a:rPr>
              <a:t>     </a:t>
            </a:r>
            <a:r>
              <a:rPr lang="en-US" altLang="zh-CN" sz="2400" b="0" kern="0" dirty="0">
                <a:solidFill>
                  <a:schemeClr val="bg2"/>
                </a:solidFill>
              </a:rPr>
              <a:t>try</a:t>
            </a:r>
          </a:p>
          <a:p>
            <a:pPr marL="0" algn="just">
              <a:lnSpc>
                <a:spcPct val="150000"/>
              </a:lnSpc>
              <a:spcBef>
                <a:spcPts val="0"/>
              </a:spcBef>
              <a:buFont typeface="Wingdings" pitchFamily="2" charset="2"/>
              <a:buNone/>
              <a:defRPr/>
            </a:pPr>
            <a:r>
              <a:rPr lang="en-US" altLang="zh-CN" sz="2400" b="0" kern="0" dirty="0"/>
              <a:t>     {           </a:t>
            </a:r>
            <a:r>
              <a:rPr lang="en-US" altLang="zh-CN" sz="2400" b="0" kern="0" dirty="0" err="1"/>
              <a:t>throwCSomeOtherException</a:t>
            </a:r>
            <a:r>
              <a:rPr lang="en-US" altLang="zh-CN" sz="2400" b="0" kern="0" dirty="0"/>
              <a:t>();         }</a:t>
            </a:r>
          </a:p>
          <a:p>
            <a:pPr marL="0" algn="just">
              <a:lnSpc>
                <a:spcPct val="150000"/>
              </a:lnSpc>
              <a:spcBef>
                <a:spcPts val="0"/>
              </a:spcBef>
              <a:buFont typeface="Wingdings" pitchFamily="2" charset="2"/>
              <a:buNone/>
              <a:defRPr/>
            </a:pPr>
            <a:r>
              <a:rPr lang="en-US" altLang="zh-CN" sz="2400" b="0" kern="0" dirty="0"/>
              <a:t>     </a:t>
            </a:r>
            <a:r>
              <a:rPr lang="en-US" altLang="zh-CN" sz="2400" b="0" kern="0" dirty="0">
                <a:solidFill>
                  <a:schemeClr val="bg2"/>
                </a:solidFill>
              </a:rPr>
              <a:t>catch(...)    </a:t>
            </a:r>
            <a:r>
              <a:rPr lang="en-US" altLang="zh-CN" sz="2400" b="0" kern="0" dirty="0"/>
              <a:t>//</a:t>
            </a:r>
            <a:r>
              <a:rPr lang="zh-CN" altLang="en-US" sz="2400" b="0" kern="0" dirty="0"/>
              <a:t>处理所有异常</a:t>
            </a:r>
          </a:p>
          <a:p>
            <a:pPr marL="0" algn="just">
              <a:lnSpc>
                <a:spcPct val="150000"/>
              </a:lnSpc>
              <a:spcBef>
                <a:spcPts val="0"/>
              </a:spcBef>
              <a:buFont typeface="Wingdings" pitchFamily="2" charset="2"/>
              <a:buNone/>
              <a:defRPr/>
            </a:pPr>
            <a:r>
              <a:rPr lang="zh-CN" altLang="en-US" sz="2400" b="0" kern="0" dirty="0"/>
              <a:t>     </a:t>
            </a:r>
            <a:r>
              <a:rPr lang="en-US" altLang="zh-CN" sz="2400" b="0" kern="0" dirty="0"/>
              <a:t>{</a:t>
            </a:r>
          </a:p>
          <a:p>
            <a:pPr marL="0" algn="just">
              <a:lnSpc>
                <a:spcPct val="150000"/>
              </a:lnSpc>
              <a:spcBef>
                <a:spcPts val="0"/>
              </a:spcBef>
              <a:buFont typeface="Wingdings" pitchFamily="2" charset="2"/>
              <a:buNone/>
              <a:defRPr/>
            </a:pPr>
            <a:r>
              <a:rPr lang="en-US" altLang="zh-CN" sz="2400" b="0" kern="0" dirty="0"/>
              <a:t>           //</a:t>
            </a:r>
            <a:r>
              <a:rPr lang="zh-CN" altLang="en-US" sz="2400" b="0" kern="0" dirty="0"/>
              <a:t>对异常作出响应</a:t>
            </a:r>
            <a:r>
              <a:rPr lang="en-US" altLang="zh-CN" sz="2400" b="0" kern="0" dirty="0"/>
              <a:t>(</a:t>
            </a:r>
            <a:r>
              <a:rPr lang="zh-CN" altLang="en-US" sz="2400" b="0" kern="0" dirty="0"/>
              <a:t>也许仅仅是部分的</a:t>
            </a:r>
            <a:r>
              <a:rPr lang="en-US" altLang="zh-CN" sz="2400" b="0" kern="0" dirty="0"/>
              <a:t>)</a:t>
            </a:r>
          </a:p>
          <a:p>
            <a:pPr marL="0" algn="just">
              <a:lnSpc>
                <a:spcPct val="150000"/>
              </a:lnSpc>
              <a:spcBef>
                <a:spcPts val="0"/>
              </a:spcBef>
              <a:buFont typeface="Wingdings" pitchFamily="2" charset="2"/>
              <a:buNone/>
              <a:defRPr/>
            </a:pPr>
            <a:r>
              <a:rPr lang="en-US" altLang="zh-CN" sz="2400" b="0" kern="0" dirty="0"/>
              <a:t>           //...</a:t>
            </a:r>
          </a:p>
          <a:p>
            <a:pPr marL="0" algn="just">
              <a:lnSpc>
                <a:spcPct val="150000"/>
              </a:lnSpc>
              <a:spcBef>
                <a:spcPts val="0"/>
              </a:spcBef>
              <a:buFont typeface="Wingdings" pitchFamily="2" charset="2"/>
              <a:buNone/>
              <a:defRPr/>
            </a:pPr>
            <a:r>
              <a:rPr lang="en-US" altLang="zh-CN" sz="2400" b="0" kern="0" dirty="0"/>
              <a:t>           </a:t>
            </a:r>
            <a:r>
              <a:rPr lang="en-US" altLang="zh-CN" sz="2400" b="0" kern="0" dirty="0">
                <a:solidFill>
                  <a:schemeClr val="bg2"/>
                </a:solidFill>
              </a:rPr>
              <a:t>throw</a:t>
            </a:r>
            <a:r>
              <a:rPr lang="en-US" altLang="zh-CN" sz="2400" b="0" kern="0" dirty="0"/>
              <a:t>;   //</a:t>
            </a:r>
            <a:r>
              <a:rPr lang="zh-CN" altLang="en-US" sz="2400" b="0" kern="0" dirty="0"/>
              <a:t>将异常传给某个其它处理器</a:t>
            </a:r>
          </a:p>
          <a:p>
            <a:pPr marL="0" algn="just">
              <a:lnSpc>
                <a:spcPct val="150000"/>
              </a:lnSpc>
              <a:spcBef>
                <a:spcPts val="0"/>
              </a:spcBef>
              <a:buFont typeface="Wingdings" pitchFamily="2" charset="2"/>
              <a:buNone/>
              <a:defRPr/>
            </a:pPr>
            <a:r>
              <a:rPr lang="zh-CN" altLang="en-US" sz="2400" b="0" kern="0" dirty="0"/>
              <a:t>     </a:t>
            </a:r>
            <a:r>
              <a:rPr lang="en-US" altLang="zh-CN" sz="2400" b="0" kern="0" dirty="0"/>
              <a:t>}</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带析构类的</a:t>
            </a:r>
            <a:r>
              <a:rPr lang="zh-CN" altLang="en-US" sz="3000" dirty="0" smtClean="0">
                <a:solidFill>
                  <a:schemeClr val="bg1"/>
                </a:solidFill>
                <a:latin typeface="Rockwell" pitchFamily="18" charset="0"/>
                <a:ea typeface="微软雅黑" pitchFamily="34" charset="-122"/>
              </a:rPr>
              <a:t>异常处理</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69441924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subTitle" idx="1"/>
          </p:nvPr>
        </p:nvSpPr>
        <p:spPr>
          <a:xfrm>
            <a:off x="348299" y="909514"/>
            <a:ext cx="11305256" cy="5256582"/>
          </a:xfrm>
          <a:noFill/>
        </p:spPr>
        <p:txBody>
          <a:bodyPr/>
          <a:lstStyle/>
          <a:p>
            <a:pPr indent="-6351" algn="l"/>
            <a:r>
              <a:rPr lang="zh-CN" altLang="en-US" sz="2400" b="0" dirty="0" smtClean="0"/>
              <a:t>说明:</a:t>
            </a:r>
          </a:p>
          <a:p>
            <a:pPr indent="-6351" algn="l">
              <a:lnSpc>
                <a:spcPct val="150000"/>
              </a:lnSpc>
              <a:spcBef>
                <a:spcPts val="0"/>
              </a:spcBef>
            </a:pPr>
            <a:r>
              <a:rPr lang="zh-CN" altLang="en-US" sz="2400" b="0" dirty="0" smtClean="0"/>
              <a:t>(1) 被检测的函数必须放在</a:t>
            </a:r>
            <a:r>
              <a:rPr lang="en-US" altLang="zh-CN" sz="2400" b="0" dirty="0" smtClean="0"/>
              <a:t>try</a:t>
            </a:r>
            <a:r>
              <a:rPr lang="zh-CN" altLang="en-US" sz="2400" b="0" dirty="0" smtClean="0"/>
              <a:t>块中，否则不起作用。</a:t>
            </a:r>
          </a:p>
          <a:p>
            <a:pPr indent="-6351" algn="l">
              <a:lnSpc>
                <a:spcPct val="150000"/>
              </a:lnSpc>
              <a:spcBef>
                <a:spcPts val="0"/>
              </a:spcBef>
            </a:pPr>
            <a:r>
              <a:rPr lang="zh-CN" altLang="en-US" sz="2400" b="0" dirty="0" smtClean="0"/>
              <a:t>(2) </a:t>
            </a:r>
            <a:r>
              <a:rPr lang="en-US" altLang="zh-CN" sz="2400" b="0" dirty="0" smtClean="0"/>
              <a:t>try</a:t>
            </a:r>
            <a:r>
              <a:rPr lang="zh-CN" altLang="en-US" sz="2400" b="0" dirty="0" smtClean="0"/>
              <a:t>块和</a:t>
            </a:r>
            <a:r>
              <a:rPr lang="en-US" altLang="zh-CN" sz="2400" b="0" dirty="0" smtClean="0"/>
              <a:t>catch</a:t>
            </a:r>
            <a:r>
              <a:rPr lang="zh-CN" altLang="en-US" sz="2400" b="0" dirty="0" smtClean="0"/>
              <a:t>块作为一个整体出现，</a:t>
            </a:r>
            <a:r>
              <a:rPr lang="en-US" altLang="zh-CN" sz="2400" b="0" dirty="0" smtClean="0"/>
              <a:t>catch</a:t>
            </a:r>
            <a:r>
              <a:rPr lang="zh-CN" altLang="en-US" sz="2400" b="0" dirty="0" smtClean="0"/>
              <a:t>块是</a:t>
            </a:r>
            <a:r>
              <a:rPr lang="en-US" altLang="zh-CN" sz="2400" b="0" dirty="0" smtClean="0"/>
              <a:t>try-catch</a:t>
            </a:r>
            <a:r>
              <a:rPr lang="zh-CN" altLang="en-US" sz="2400" b="0" dirty="0" smtClean="0"/>
              <a:t>结构中的一部分，必须紧跟在</a:t>
            </a:r>
            <a:r>
              <a:rPr lang="en-US" altLang="zh-CN" sz="2400" b="0" dirty="0" smtClean="0"/>
              <a:t>try</a:t>
            </a:r>
            <a:r>
              <a:rPr lang="zh-CN" altLang="en-US" sz="2400" b="0" dirty="0" smtClean="0"/>
              <a:t>块之后，不能单独使用，在二者之间也不能插入其他语句。但是在一个</a:t>
            </a:r>
            <a:r>
              <a:rPr lang="en-US" altLang="zh-CN" sz="2400" b="0" dirty="0" smtClean="0"/>
              <a:t>try-catch</a:t>
            </a:r>
            <a:r>
              <a:rPr lang="zh-CN" altLang="en-US" sz="2400" b="0" dirty="0" smtClean="0"/>
              <a:t>结构中，可以只有</a:t>
            </a:r>
            <a:r>
              <a:rPr lang="en-US" altLang="zh-CN" sz="2400" b="0" dirty="0" smtClean="0"/>
              <a:t>try</a:t>
            </a:r>
            <a:r>
              <a:rPr lang="zh-CN" altLang="en-US" sz="2400" b="0" dirty="0" smtClean="0"/>
              <a:t>块而无</a:t>
            </a:r>
            <a:r>
              <a:rPr lang="en-US" altLang="zh-CN" sz="2400" b="0" dirty="0" smtClean="0"/>
              <a:t>catch</a:t>
            </a:r>
            <a:r>
              <a:rPr lang="zh-CN" altLang="en-US" sz="2400" b="0" dirty="0" smtClean="0"/>
              <a:t>块。即在本函数中只检查而不处理，把</a:t>
            </a:r>
            <a:r>
              <a:rPr lang="en-US" altLang="zh-CN" sz="2400" b="0" dirty="0" smtClean="0"/>
              <a:t>catch</a:t>
            </a:r>
            <a:r>
              <a:rPr lang="zh-CN" altLang="en-US" sz="2400" b="0" dirty="0" smtClean="0"/>
              <a:t>处理块放在其他函数中。</a:t>
            </a:r>
          </a:p>
          <a:p>
            <a:pPr indent="-6351" algn="l">
              <a:lnSpc>
                <a:spcPct val="150000"/>
              </a:lnSpc>
              <a:spcBef>
                <a:spcPts val="0"/>
              </a:spcBef>
            </a:pPr>
            <a:r>
              <a:rPr lang="zh-CN" altLang="en-US" sz="2400" b="0" dirty="0" smtClean="0"/>
              <a:t>(3) </a:t>
            </a:r>
            <a:r>
              <a:rPr lang="en-US" altLang="zh-CN" sz="2400" b="0" dirty="0" smtClean="0"/>
              <a:t>try</a:t>
            </a:r>
            <a:r>
              <a:rPr lang="zh-CN" altLang="en-US" sz="2400" b="0" dirty="0" smtClean="0"/>
              <a:t>和</a:t>
            </a:r>
            <a:r>
              <a:rPr lang="en-US" altLang="zh-CN" sz="2400" b="0" dirty="0" smtClean="0"/>
              <a:t>catch</a:t>
            </a:r>
            <a:r>
              <a:rPr lang="zh-CN" altLang="en-US" sz="2400" b="0" dirty="0" smtClean="0"/>
              <a:t>块中必须有用花括号括起来的复合语句，即使花括号内只有一个语句，也不能省略花括号。</a:t>
            </a:r>
          </a:p>
          <a:p>
            <a:pPr indent="-6351" algn="l">
              <a:lnSpc>
                <a:spcPct val="150000"/>
              </a:lnSpc>
              <a:spcBef>
                <a:spcPts val="0"/>
              </a:spcBef>
            </a:pPr>
            <a:r>
              <a:rPr lang="zh-CN" altLang="en-US" sz="2400" b="0" dirty="0" smtClean="0"/>
              <a:t>(4) 一个</a:t>
            </a:r>
            <a:r>
              <a:rPr lang="en-US" altLang="zh-CN" sz="2400" b="0" dirty="0" smtClean="0"/>
              <a:t>try-catch</a:t>
            </a:r>
            <a:r>
              <a:rPr lang="zh-CN" altLang="en-US" sz="2400" b="0" dirty="0" smtClean="0"/>
              <a:t>结构中只能有一个</a:t>
            </a:r>
            <a:r>
              <a:rPr lang="en-US" altLang="zh-CN" sz="2400" b="0" dirty="0" smtClean="0"/>
              <a:t>try</a:t>
            </a:r>
            <a:r>
              <a:rPr lang="zh-CN" altLang="en-US" sz="2400" b="0" dirty="0" smtClean="0"/>
              <a:t>块，但却可以有多个</a:t>
            </a:r>
            <a:r>
              <a:rPr lang="en-US" altLang="zh-CN" sz="2400" b="0" dirty="0" smtClean="0"/>
              <a:t>catch</a:t>
            </a:r>
            <a:r>
              <a:rPr lang="zh-CN" altLang="en-US" sz="2400" b="0" dirty="0" smtClean="0"/>
              <a:t>块，以便与不同的异常信息匹配。</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119229956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subTitle" idx="1"/>
          </p:nvPr>
        </p:nvSpPr>
        <p:spPr>
          <a:xfrm>
            <a:off x="338535" y="1269554"/>
            <a:ext cx="11665296" cy="5256582"/>
          </a:xfrm>
          <a:noFill/>
        </p:spPr>
        <p:txBody>
          <a:bodyPr/>
          <a:lstStyle/>
          <a:p>
            <a:pPr indent="-6351" algn="l">
              <a:lnSpc>
                <a:spcPct val="150000"/>
              </a:lnSpc>
              <a:spcBef>
                <a:spcPts val="0"/>
              </a:spcBef>
            </a:pPr>
            <a:r>
              <a:rPr lang="zh-CN" altLang="en-US" sz="2400" b="0" dirty="0" smtClean="0"/>
              <a:t>(5) </a:t>
            </a:r>
            <a:r>
              <a:rPr lang="en-US" altLang="zh-CN" sz="2400" b="0" dirty="0" smtClean="0">
                <a:solidFill>
                  <a:schemeClr val="bg2"/>
                </a:solidFill>
              </a:rPr>
              <a:t>catch</a:t>
            </a:r>
            <a:r>
              <a:rPr lang="zh-CN" altLang="en-US" sz="2400" b="0" dirty="0" smtClean="0"/>
              <a:t>后面的圆括号中，一般只写异常信息的类型名， 如</a:t>
            </a:r>
          </a:p>
          <a:p>
            <a:pPr indent="-6351" algn="l">
              <a:lnSpc>
                <a:spcPct val="150000"/>
              </a:lnSpc>
              <a:spcBef>
                <a:spcPts val="0"/>
              </a:spcBef>
            </a:pPr>
            <a:r>
              <a:rPr lang="en-US" altLang="zh-CN" sz="2400" b="0" dirty="0" smtClean="0">
                <a:solidFill>
                  <a:schemeClr val="bg2"/>
                </a:solidFill>
              </a:rPr>
              <a:t>              catch(double)</a:t>
            </a:r>
          </a:p>
          <a:p>
            <a:pPr indent="-6351" algn="l">
              <a:lnSpc>
                <a:spcPct val="150000"/>
              </a:lnSpc>
              <a:spcBef>
                <a:spcPts val="0"/>
              </a:spcBef>
            </a:pPr>
            <a:r>
              <a:rPr lang="en-US" altLang="zh-CN" sz="2400" b="0" dirty="0" smtClean="0">
                <a:solidFill>
                  <a:schemeClr val="bg2"/>
                </a:solidFill>
              </a:rPr>
              <a:t>catch</a:t>
            </a:r>
            <a:r>
              <a:rPr lang="zh-CN" altLang="en-US" sz="2400" b="0" dirty="0" smtClean="0"/>
              <a:t>只检查所捕获异常信息的</a:t>
            </a:r>
            <a:r>
              <a:rPr lang="zh-CN" altLang="en-US" sz="2400" b="0" dirty="0" smtClean="0">
                <a:solidFill>
                  <a:schemeClr val="bg2"/>
                </a:solidFill>
              </a:rPr>
              <a:t>类型</a:t>
            </a:r>
            <a:r>
              <a:rPr lang="zh-CN" altLang="en-US" sz="2400" b="0" dirty="0" smtClean="0"/>
              <a:t>，而不检查它们的</a:t>
            </a:r>
            <a:r>
              <a:rPr lang="zh-CN" altLang="en-US" sz="2400" b="0" dirty="0" smtClean="0">
                <a:solidFill>
                  <a:schemeClr val="bg2"/>
                </a:solidFill>
              </a:rPr>
              <a:t>值</a:t>
            </a:r>
            <a:r>
              <a:rPr lang="zh-CN" altLang="en-US" sz="2400" b="0" dirty="0" smtClean="0"/>
              <a:t>。因此如果需要检测多个不同的异常信息，应当由</a:t>
            </a:r>
            <a:r>
              <a:rPr lang="en-US" altLang="zh-CN" sz="2400" b="0" dirty="0" smtClean="0">
                <a:solidFill>
                  <a:schemeClr val="bg2"/>
                </a:solidFill>
              </a:rPr>
              <a:t>throw</a:t>
            </a:r>
            <a:r>
              <a:rPr lang="zh-CN" altLang="en-US" sz="2400" b="0" dirty="0" smtClean="0"/>
              <a:t>抛出不同类型的异常信息。</a:t>
            </a:r>
          </a:p>
          <a:p>
            <a:pPr indent="-6351" algn="l">
              <a:lnSpc>
                <a:spcPct val="150000"/>
              </a:lnSpc>
              <a:spcBef>
                <a:spcPts val="0"/>
              </a:spcBef>
            </a:pPr>
            <a:r>
              <a:rPr lang="zh-CN" altLang="en-US" sz="2400" b="0" dirty="0" smtClean="0"/>
              <a:t>异常信息可以是</a:t>
            </a:r>
            <a:r>
              <a:rPr lang="en-US" altLang="zh-CN" sz="2400" b="0" dirty="0" smtClean="0"/>
              <a:t>C++</a:t>
            </a:r>
            <a:r>
              <a:rPr lang="zh-CN" altLang="en-US" sz="2400" b="0" dirty="0" smtClean="0"/>
              <a:t>系统预定义的标准类型，也可以是用户自定义的类型(如结构体或类)。如果由</a:t>
            </a:r>
            <a:r>
              <a:rPr lang="en-US" altLang="zh-CN" sz="2400" b="0" dirty="0" smtClean="0">
                <a:solidFill>
                  <a:schemeClr val="bg2"/>
                </a:solidFill>
              </a:rPr>
              <a:t>throw</a:t>
            </a:r>
            <a:r>
              <a:rPr lang="zh-CN" altLang="en-US" sz="2400" b="0" dirty="0" smtClean="0"/>
              <a:t>抛出的信息属于该类型或其子类型，则</a:t>
            </a:r>
            <a:r>
              <a:rPr lang="en-US" altLang="zh-CN" sz="2400" b="0" dirty="0" smtClean="0">
                <a:solidFill>
                  <a:schemeClr val="bg2"/>
                </a:solidFill>
              </a:rPr>
              <a:t>catch</a:t>
            </a:r>
            <a:r>
              <a:rPr lang="zh-CN" altLang="en-US" sz="2400" b="0" dirty="0" smtClean="0"/>
              <a:t>与</a:t>
            </a:r>
            <a:r>
              <a:rPr lang="en-US" altLang="zh-CN" sz="2400" b="0" dirty="0" smtClean="0">
                <a:solidFill>
                  <a:schemeClr val="bg2"/>
                </a:solidFill>
              </a:rPr>
              <a:t>throw</a:t>
            </a:r>
            <a:r>
              <a:rPr lang="zh-CN" altLang="en-US" sz="2400" b="0" dirty="0" smtClean="0"/>
              <a:t>二者匹配，</a:t>
            </a:r>
            <a:r>
              <a:rPr lang="en-US" altLang="zh-CN" sz="2400" b="0" dirty="0" smtClean="0">
                <a:solidFill>
                  <a:schemeClr val="bg2"/>
                </a:solidFill>
              </a:rPr>
              <a:t>catch</a:t>
            </a:r>
            <a:r>
              <a:rPr lang="zh-CN" altLang="en-US" sz="2400" b="0" dirty="0" smtClean="0"/>
              <a:t>捕获该异常信息。</a:t>
            </a:r>
          </a:p>
          <a:p>
            <a:pPr indent="-6351" algn="l">
              <a:lnSpc>
                <a:spcPct val="150000"/>
              </a:lnSpc>
              <a:spcBef>
                <a:spcPts val="0"/>
              </a:spcBef>
            </a:pPr>
            <a:r>
              <a:rPr lang="en-US" altLang="zh-CN" sz="2400" b="0" dirty="0" smtClean="0">
                <a:solidFill>
                  <a:schemeClr val="bg2"/>
                </a:solidFill>
              </a:rPr>
              <a:t>catch</a:t>
            </a:r>
            <a:r>
              <a:rPr lang="zh-CN" altLang="en-US" sz="2400" b="0" dirty="0" smtClean="0"/>
              <a:t>还可以有另外一种写法，即除了指定类型名外，还指定变量名，如</a:t>
            </a:r>
          </a:p>
          <a:p>
            <a:pPr indent="-6351" algn="l">
              <a:lnSpc>
                <a:spcPct val="150000"/>
              </a:lnSpc>
              <a:spcBef>
                <a:spcPts val="0"/>
              </a:spcBef>
            </a:pPr>
            <a:r>
              <a:rPr lang="en-US" altLang="zh-CN" sz="2400" b="0" dirty="0" smtClean="0">
                <a:solidFill>
                  <a:schemeClr val="bg2"/>
                </a:solidFill>
              </a:rPr>
              <a:t>catch(double d)</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3526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2738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72781198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subTitle" idx="1"/>
          </p:nvPr>
        </p:nvSpPr>
        <p:spPr>
          <a:xfrm>
            <a:off x="190928" y="1125538"/>
            <a:ext cx="11740895" cy="5184574"/>
          </a:xfrm>
          <a:noFill/>
        </p:spPr>
        <p:txBody>
          <a:bodyPr/>
          <a:lstStyle/>
          <a:p>
            <a:pPr indent="-6351" algn="l">
              <a:lnSpc>
                <a:spcPct val="150000"/>
              </a:lnSpc>
              <a:spcBef>
                <a:spcPts val="0"/>
              </a:spcBef>
            </a:pPr>
            <a:r>
              <a:rPr lang="zh-CN" altLang="en-US" sz="2400" b="0" dirty="0" smtClean="0"/>
              <a:t>此时如果</a:t>
            </a:r>
            <a:r>
              <a:rPr lang="en-US" altLang="zh-CN" sz="2400" b="0" dirty="0" smtClean="0">
                <a:solidFill>
                  <a:schemeClr val="bg2"/>
                </a:solidFill>
              </a:rPr>
              <a:t>throw</a:t>
            </a:r>
            <a:r>
              <a:rPr lang="zh-CN" altLang="en-US" sz="2400" b="0" dirty="0" smtClean="0"/>
              <a:t>抛出的异常信息是</a:t>
            </a:r>
            <a:r>
              <a:rPr lang="en-US" altLang="zh-CN" sz="2400" b="0" dirty="0" smtClean="0"/>
              <a:t>double</a:t>
            </a:r>
            <a:r>
              <a:rPr lang="zh-CN" altLang="en-US" sz="2400" b="0" dirty="0" smtClean="0"/>
              <a:t>型的变量</a:t>
            </a:r>
            <a:r>
              <a:rPr lang="en-US" altLang="zh-CN" sz="2400" b="0" dirty="0" smtClean="0"/>
              <a:t>a，</a:t>
            </a:r>
            <a:r>
              <a:rPr lang="zh-CN" altLang="en-US" sz="2400" b="0" dirty="0" smtClean="0"/>
              <a:t>则</a:t>
            </a:r>
            <a:r>
              <a:rPr lang="en-US" altLang="zh-CN" sz="2400" b="0" dirty="0" smtClean="0">
                <a:solidFill>
                  <a:schemeClr val="bg2"/>
                </a:solidFill>
              </a:rPr>
              <a:t>catc</a:t>
            </a:r>
            <a:r>
              <a:rPr lang="en-US" altLang="zh-CN" sz="2400" b="0" dirty="0" smtClean="0"/>
              <a:t>h</a:t>
            </a:r>
            <a:r>
              <a:rPr lang="zh-CN" altLang="en-US" sz="2400" b="0" dirty="0" smtClean="0"/>
              <a:t>在捕获异常信息</a:t>
            </a:r>
            <a:r>
              <a:rPr lang="en-US" altLang="zh-CN" sz="2400" b="0" dirty="0" smtClean="0"/>
              <a:t>a</a:t>
            </a:r>
            <a:r>
              <a:rPr lang="zh-CN" altLang="en-US" sz="2400" b="0" dirty="0" smtClean="0"/>
              <a:t>的同时，还使</a:t>
            </a:r>
            <a:r>
              <a:rPr lang="en-US" altLang="zh-CN" sz="2400" b="0" dirty="0" smtClean="0"/>
              <a:t>d</a:t>
            </a:r>
            <a:r>
              <a:rPr lang="zh-CN" altLang="en-US" sz="2400" b="0" dirty="0" smtClean="0"/>
              <a:t>获得</a:t>
            </a:r>
            <a:r>
              <a:rPr lang="en-US" altLang="zh-CN" sz="2400" b="0" dirty="0" smtClean="0"/>
              <a:t>a</a:t>
            </a:r>
            <a:r>
              <a:rPr lang="zh-CN" altLang="en-US" sz="2400" b="0" dirty="0" smtClean="0"/>
              <a:t>的值，或者说</a:t>
            </a:r>
            <a:r>
              <a:rPr lang="en-US" altLang="zh-CN" sz="2400" b="0" dirty="0" smtClean="0"/>
              <a:t>d</a:t>
            </a:r>
            <a:r>
              <a:rPr lang="zh-CN" altLang="en-US" sz="2400" b="0" dirty="0" smtClean="0"/>
              <a:t>得到</a:t>
            </a:r>
            <a:r>
              <a:rPr lang="en-US" altLang="zh-CN" sz="2400" b="0" dirty="0" smtClean="0"/>
              <a:t>a</a:t>
            </a:r>
            <a:r>
              <a:rPr lang="zh-CN" altLang="en-US" sz="2400" b="0" dirty="0" smtClean="0"/>
              <a:t>的一个拷贝。什么时候需要这样做呢？有时希望在捕获异常信息时，还能利用</a:t>
            </a:r>
            <a:r>
              <a:rPr lang="en-US" altLang="zh-CN" sz="2400" b="0" dirty="0" smtClean="0">
                <a:solidFill>
                  <a:schemeClr val="bg2"/>
                </a:solidFill>
              </a:rPr>
              <a:t>throw</a:t>
            </a:r>
            <a:r>
              <a:rPr lang="zh-CN" altLang="en-US" sz="2400" b="0" dirty="0" smtClean="0"/>
              <a:t>抛出的值，如</a:t>
            </a:r>
          </a:p>
          <a:p>
            <a:pPr indent="-6351" algn="l">
              <a:lnSpc>
                <a:spcPct val="150000"/>
              </a:lnSpc>
              <a:spcBef>
                <a:spcPts val="0"/>
              </a:spcBef>
            </a:pPr>
            <a:r>
              <a:rPr lang="en-US" altLang="zh-CN" sz="2400" dirty="0">
                <a:solidFill>
                  <a:schemeClr val="bg2"/>
                </a:solidFill>
              </a:rPr>
              <a:t>catch(double d)</a:t>
            </a:r>
          </a:p>
          <a:p>
            <a:pPr indent="-6351" algn="l">
              <a:lnSpc>
                <a:spcPct val="150000"/>
              </a:lnSpc>
              <a:spcBef>
                <a:spcPts val="0"/>
              </a:spcBef>
            </a:pPr>
            <a:r>
              <a:rPr lang="en-US" altLang="zh-CN" sz="2400" dirty="0"/>
              <a:t>  {</a:t>
            </a:r>
            <a:r>
              <a:rPr lang="en-US" altLang="zh-CN" sz="2400" dirty="0" err="1"/>
              <a:t>cout</a:t>
            </a:r>
            <a:r>
              <a:rPr lang="en-US" altLang="zh-CN" sz="2400" dirty="0"/>
              <a:t>&lt;&lt;″throw ″&lt;&lt;d;}</a:t>
            </a:r>
          </a:p>
          <a:p>
            <a:pPr indent="-6351" algn="l">
              <a:lnSpc>
                <a:spcPct val="150000"/>
              </a:lnSpc>
              <a:spcBef>
                <a:spcPts val="0"/>
              </a:spcBef>
            </a:pPr>
            <a:r>
              <a:rPr lang="zh-CN" altLang="en-US" sz="2400" b="0" dirty="0" smtClean="0"/>
              <a:t>这时会输出</a:t>
            </a:r>
            <a:r>
              <a:rPr lang="en-US" altLang="zh-CN" sz="2400" b="0" dirty="0" smtClean="0"/>
              <a:t>d</a:t>
            </a:r>
            <a:r>
              <a:rPr lang="zh-CN" altLang="en-US" sz="2400" b="0" dirty="0" smtClean="0"/>
              <a:t>的值(也就是</a:t>
            </a:r>
            <a:r>
              <a:rPr lang="en-US" altLang="zh-CN" sz="2400" b="0" dirty="0" smtClean="0"/>
              <a:t>a</a:t>
            </a:r>
            <a:r>
              <a:rPr lang="zh-CN" altLang="en-US" sz="2400" b="0" dirty="0" smtClean="0"/>
              <a:t>值)。当抛出的是类对象时，有时希望在</a:t>
            </a:r>
            <a:r>
              <a:rPr lang="en-US" altLang="zh-CN" sz="2400" b="0" dirty="0" smtClean="0"/>
              <a:t>catch</a:t>
            </a:r>
            <a:r>
              <a:rPr lang="zh-CN" altLang="en-US" sz="2400" b="0" dirty="0" smtClean="0"/>
              <a:t>块中显示该对象中的某些信息。这时就需要在</a:t>
            </a:r>
            <a:r>
              <a:rPr lang="en-US" altLang="zh-CN" sz="2400" b="0" dirty="0" smtClean="0"/>
              <a:t>catch</a:t>
            </a:r>
            <a:r>
              <a:rPr lang="zh-CN" altLang="en-US" sz="2400" b="0" dirty="0" smtClean="0"/>
              <a:t>的参数中写出变量名(类对象名)。</a:t>
            </a:r>
          </a:p>
          <a:p>
            <a:pPr indent="-6351" algn="l">
              <a:lnSpc>
                <a:spcPct val="150000"/>
              </a:lnSpc>
              <a:spcBef>
                <a:spcPts val="0"/>
              </a:spcBef>
            </a:pPr>
            <a:r>
              <a:rPr lang="zh-CN" altLang="en-US" sz="2400" b="0" dirty="0" smtClean="0"/>
              <a:t>(6) 如果在</a:t>
            </a:r>
            <a:r>
              <a:rPr lang="en-US" altLang="zh-CN" sz="2400" b="0" dirty="0" smtClean="0">
                <a:solidFill>
                  <a:schemeClr val="bg2"/>
                </a:solidFill>
              </a:rPr>
              <a:t>catch</a:t>
            </a:r>
            <a:r>
              <a:rPr lang="zh-CN" altLang="en-US" sz="2400" b="0" dirty="0" smtClean="0"/>
              <a:t>子句中没有指定异常信息的类型，而用了删节号</a:t>
            </a:r>
            <a:r>
              <a:rPr lang="zh-CN" altLang="en-US" sz="2400" b="0" dirty="0" smtClean="0">
                <a:latin typeface="Arial" panose="020B0604020202020204" pitchFamily="34" charset="0"/>
              </a:rPr>
              <a:t>“…”</a:t>
            </a:r>
            <a:r>
              <a:rPr lang="zh-CN" altLang="en-US" sz="2400" b="0" dirty="0" smtClean="0"/>
              <a:t>，则表示它可以捕捉任何类型的异常信息，如</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77438"/>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140083"/>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162403321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subTitle" idx="1"/>
          </p:nvPr>
        </p:nvSpPr>
        <p:spPr>
          <a:xfrm>
            <a:off x="40437" y="1269554"/>
            <a:ext cx="11743359" cy="4896542"/>
          </a:xfrm>
          <a:noFill/>
        </p:spPr>
        <p:txBody>
          <a:bodyPr/>
          <a:lstStyle/>
          <a:p>
            <a:pPr indent="-6351" algn="l">
              <a:lnSpc>
                <a:spcPct val="150000"/>
              </a:lnSpc>
              <a:spcBef>
                <a:spcPts val="0"/>
              </a:spcBef>
            </a:pPr>
            <a:r>
              <a:rPr lang="en-US" altLang="zh-CN" sz="2400" dirty="0" smtClean="0"/>
              <a:t>       </a:t>
            </a:r>
            <a:r>
              <a:rPr lang="en-US" altLang="zh-CN" sz="2400" dirty="0" smtClean="0">
                <a:solidFill>
                  <a:schemeClr val="bg2"/>
                </a:solidFill>
              </a:rPr>
              <a:t>catch</a:t>
            </a:r>
            <a:r>
              <a:rPr lang="en-US" altLang="zh-CN" sz="2400" dirty="0">
                <a:solidFill>
                  <a:schemeClr val="bg2"/>
                </a:solidFill>
              </a:rPr>
              <a:t>(</a:t>
            </a:r>
            <a:r>
              <a:rPr lang="en-US" altLang="zh-CN" sz="2400" dirty="0">
                <a:solidFill>
                  <a:schemeClr val="bg2"/>
                </a:solidFill>
                <a:latin typeface="Arial" panose="020B0604020202020204" pitchFamily="34" charset="0"/>
              </a:rPr>
              <a:t>…</a:t>
            </a:r>
            <a:r>
              <a:rPr lang="en-US" altLang="zh-CN" sz="2400" dirty="0">
                <a:solidFill>
                  <a:schemeClr val="bg2"/>
                </a:solidFill>
              </a:rPr>
              <a:t>) </a:t>
            </a:r>
            <a:endParaRPr lang="en-US" altLang="zh-CN" sz="2400" dirty="0" smtClean="0">
              <a:solidFill>
                <a:schemeClr val="bg2"/>
              </a:solidFill>
            </a:endParaRPr>
          </a:p>
          <a:p>
            <a:pPr indent="-6351" algn="l">
              <a:lnSpc>
                <a:spcPct val="150000"/>
              </a:lnSpc>
              <a:spcBef>
                <a:spcPts val="0"/>
              </a:spcBef>
            </a:pPr>
            <a:r>
              <a:rPr lang="en-US" altLang="zh-CN" sz="2400" dirty="0"/>
              <a:t> </a:t>
            </a:r>
            <a:r>
              <a:rPr lang="en-US" altLang="zh-CN" sz="2400" dirty="0" smtClean="0"/>
              <a:t>     {</a:t>
            </a:r>
            <a:r>
              <a:rPr lang="en-US" altLang="zh-CN" sz="2400" dirty="0" err="1"/>
              <a:t>cout</a:t>
            </a:r>
            <a:r>
              <a:rPr lang="en-US" altLang="zh-CN" sz="2400" dirty="0"/>
              <a:t>&lt;&lt;″OK″&lt;&lt;</a:t>
            </a:r>
            <a:r>
              <a:rPr lang="en-US" altLang="zh-CN" sz="2400" dirty="0" err="1"/>
              <a:t>endl</a:t>
            </a:r>
            <a:r>
              <a:rPr lang="en-US" altLang="zh-CN" sz="2400" dirty="0"/>
              <a:t>;}</a:t>
            </a:r>
          </a:p>
          <a:p>
            <a:pPr indent="-6351" algn="l">
              <a:lnSpc>
                <a:spcPct val="150000"/>
              </a:lnSpc>
              <a:spcBef>
                <a:spcPts val="0"/>
              </a:spcBef>
            </a:pPr>
            <a:r>
              <a:rPr lang="zh-CN" altLang="en-US" sz="2400" b="0" dirty="0" smtClean="0"/>
              <a:t>它能捕捉所有类型的异常信息，并输出″</a:t>
            </a:r>
            <a:r>
              <a:rPr lang="en-US" altLang="zh-CN" sz="2400" b="0" dirty="0" smtClean="0"/>
              <a:t>OK″。</a:t>
            </a:r>
          </a:p>
          <a:p>
            <a:pPr indent="-6351" algn="l">
              <a:lnSpc>
                <a:spcPct val="150000"/>
              </a:lnSpc>
              <a:spcBef>
                <a:spcPts val="0"/>
              </a:spcBef>
            </a:pPr>
            <a:r>
              <a:rPr lang="zh-CN" altLang="en-US" sz="2400" b="0" dirty="0" smtClean="0"/>
              <a:t>这种</a:t>
            </a:r>
            <a:r>
              <a:rPr lang="en-US" altLang="zh-CN" sz="2400" b="0" dirty="0" smtClean="0">
                <a:solidFill>
                  <a:schemeClr val="bg2"/>
                </a:solidFill>
              </a:rPr>
              <a:t>catch</a:t>
            </a:r>
            <a:r>
              <a:rPr lang="zh-CN" altLang="en-US" sz="2400" b="0" dirty="0" smtClean="0"/>
              <a:t>子句应放在</a:t>
            </a:r>
            <a:r>
              <a:rPr lang="en-US" altLang="zh-CN" sz="2400" b="0" dirty="0" err="1" smtClean="0">
                <a:solidFill>
                  <a:schemeClr val="bg2"/>
                </a:solidFill>
              </a:rPr>
              <a:t>trycatch</a:t>
            </a:r>
            <a:r>
              <a:rPr lang="zh-CN" altLang="en-US" sz="2400" b="0" dirty="0" smtClean="0"/>
              <a:t>结构中的最后，相当于</a:t>
            </a:r>
            <a:r>
              <a:rPr lang="zh-CN" altLang="en-US" sz="2400" b="0" dirty="0" smtClean="0">
                <a:latin typeface="Arial" panose="020B0604020202020204" pitchFamily="34" charset="0"/>
              </a:rPr>
              <a:t>“</a:t>
            </a:r>
            <a:r>
              <a:rPr lang="zh-CN" altLang="en-US" sz="2400" b="0" dirty="0" smtClean="0"/>
              <a:t>其他</a:t>
            </a:r>
            <a:r>
              <a:rPr lang="zh-CN" altLang="en-US" sz="2400" b="0" dirty="0" smtClean="0">
                <a:latin typeface="Arial" panose="020B0604020202020204" pitchFamily="34" charset="0"/>
              </a:rPr>
              <a:t>”</a:t>
            </a:r>
            <a:r>
              <a:rPr lang="zh-CN" altLang="en-US" sz="2400" b="0" dirty="0" smtClean="0"/>
              <a:t>。如果把它作为第一个</a:t>
            </a:r>
            <a:r>
              <a:rPr lang="en-US" altLang="zh-CN" sz="2400" b="0" dirty="0" smtClean="0">
                <a:solidFill>
                  <a:schemeClr val="bg2"/>
                </a:solidFill>
              </a:rPr>
              <a:t>catch</a:t>
            </a:r>
            <a:r>
              <a:rPr lang="zh-CN" altLang="en-US" sz="2400" b="0" dirty="0" smtClean="0"/>
              <a:t>子句，则后面的</a:t>
            </a:r>
            <a:r>
              <a:rPr lang="en-US" altLang="zh-CN" sz="2400" b="0" dirty="0" smtClean="0">
                <a:solidFill>
                  <a:schemeClr val="bg2"/>
                </a:solidFill>
              </a:rPr>
              <a:t>catch</a:t>
            </a:r>
            <a:r>
              <a:rPr lang="zh-CN" altLang="en-US" sz="2400" b="0" dirty="0" smtClean="0"/>
              <a:t>子句都不起作用。</a:t>
            </a:r>
          </a:p>
          <a:p>
            <a:pPr indent="-6351" algn="l">
              <a:lnSpc>
                <a:spcPct val="150000"/>
              </a:lnSpc>
              <a:spcBef>
                <a:spcPts val="0"/>
              </a:spcBef>
            </a:pPr>
            <a:r>
              <a:rPr lang="zh-CN" altLang="en-US" sz="2400" b="0" dirty="0" smtClean="0"/>
              <a:t>(7</a:t>
            </a:r>
            <a:r>
              <a:rPr lang="zh-CN" altLang="en-US" sz="2400" b="0" dirty="0" smtClean="0">
                <a:solidFill>
                  <a:schemeClr val="bg2"/>
                </a:solidFill>
              </a:rPr>
              <a:t>) </a:t>
            </a:r>
            <a:r>
              <a:rPr lang="en-US" altLang="zh-CN" sz="2400" b="0" dirty="0" err="1" smtClean="0">
                <a:solidFill>
                  <a:schemeClr val="bg2"/>
                </a:solidFill>
              </a:rPr>
              <a:t>trycatch</a:t>
            </a:r>
            <a:r>
              <a:rPr lang="zh-CN" altLang="en-US" sz="2400" b="0" dirty="0" smtClean="0"/>
              <a:t>结构可以与</a:t>
            </a:r>
            <a:r>
              <a:rPr lang="en-US" altLang="zh-CN" sz="2400" b="0" dirty="0" smtClean="0">
                <a:solidFill>
                  <a:schemeClr val="bg2"/>
                </a:solidFill>
              </a:rPr>
              <a:t>throw</a:t>
            </a:r>
            <a:r>
              <a:rPr lang="zh-CN" altLang="en-US" sz="2400" b="0" dirty="0" smtClean="0"/>
              <a:t>出现在同一个函数中，也可以不在同一函数中。当</a:t>
            </a:r>
            <a:r>
              <a:rPr lang="en-US" altLang="zh-CN" sz="2400" b="0" dirty="0" smtClean="0">
                <a:solidFill>
                  <a:schemeClr val="bg2"/>
                </a:solidFill>
              </a:rPr>
              <a:t>throw</a:t>
            </a:r>
            <a:r>
              <a:rPr lang="zh-CN" altLang="en-US" sz="2400" b="0" dirty="0" smtClean="0"/>
              <a:t>抛出异常信息后，首先在本函数中寻找与之匹配的</a:t>
            </a:r>
            <a:r>
              <a:rPr lang="en-US" altLang="zh-CN" sz="2400" b="0" dirty="0" smtClean="0">
                <a:solidFill>
                  <a:schemeClr val="bg2"/>
                </a:solidFill>
              </a:rPr>
              <a:t>catch</a:t>
            </a:r>
            <a:r>
              <a:rPr lang="en-US" altLang="zh-CN" sz="2400" b="0" dirty="0" smtClean="0"/>
              <a:t>，</a:t>
            </a:r>
            <a:r>
              <a:rPr lang="zh-CN" altLang="en-US" sz="2400" b="0" dirty="0" smtClean="0"/>
              <a:t>如果在本函数中无</a:t>
            </a:r>
            <a:r>
              <a:rPr lang="en-US" altLang="zh-CN" sz="2400" b="0" dirty="0" err="1" smtClean="0">
                <a:solidFill>
                  <a:schemeClr val="bg2"/>
                </a:solidFill>
              </a:rPr>
              <a:t>trycatch</a:t>
            </a:r>
            <a:r>
              <a:rPr lang="zh-CN" altLang="en-US" sz="2400" b="0" dirty="0" smtClean="0"/>
              <a:t>结构或找不到与之匹配的</a:t>
            </a:r>
            <a:r>
              <a:rPr lang="en-US" altLang="zh-CN" sz="2400" b="0" dirty="0" smtClean="0">
                <a:solidFill>
                  <a:schemeClr val="bg2"/>
                </a:solidFill>
              </a:rPr>
              <a:t>catch</a:t>
            </a:r>
            <a:r>
              <a:rPr lang="en-US" altLang="zh-CN" sz="2400" b="0" dirty="0" smtClean="0"/>
              <a:t>，</a:t>
            </a:r>
            <a:r>
              <a:rPr lang="zh-CN" altLang="en-US" sz="2400" b="0" dirty="0" smtClean="0"/>
              <a:t>就转到离开出现异常最近的</a:t>
            </a:r>
            <a:r>
              <a:rPr lang="en-US" altLang="zh-CN" sz="2400" b="0" dirty="0" err="1" smtClean="0">
                <a:solidFill>
                  <a:schemeClr val="bg2"/>
                </a:solidFill>
              </a:rPr>
              <a:t>trycatch</a:t>
            </a:r>
            <a:r>
              <a:rPr lang="zh-CN" altLang="en-US" sz="2400" b="0" dirty="0" smtClean="0"/>
              <a:t>结构去处理。</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77438"/>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140083"/>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406028403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subTitle" idx="1"/>
          </p:nvPr>
        </p:nvSpPr>
        <p:spPr>
          <a:xfrm>
            <a:off x="40437" y="1629594"/>
            <a:ext cx="11665296" cy="2952328"/>
          </a:xfrm>
          <a:noFill/>
        </p:spPr>
        <p:txBody>
          <a:bodyPr/>
          <a:lstStyle/>
          <a:p>
            <a:pPr indent="-6351" algn="l">
              <a:lnSpc>
                <a:spcPct val="150000"/>
              </a:lnSpc>
              <a:spcBef>
                <a:spcPts val="0"/>
              </a:spcBef>
            </a:pPr>
            <a:r>
              <a:rPr lang="zh-CN" altLang="en-US" sz="2400" b="0" dirty="0" smtClean="0"/>
              <a:t>(8) 在某些情况下，在</a:t>
            </a:r>
            <a:r>
              <a:rPr lang="en-US" altLang="zh-CN" sz="2400" b="0" dirty="0" smtClean="0"/>
              <a:t>throw</a:t>
            </a:r>
            <a:r>
              <a:rPr lang="zh-CN" altLang="en-US" sz="2400" b="0" dirty="0" smtClean="0"/>
              <a:t>语句中可以不包括表达式，如</a:t>
            </a:r>
          </a:p>
          <a:p>
            <a:pPr indent="-6351" algn="l">
              <a:lnSpc>
                <a:spcPct val="150000"/>
              </a:lnSpc>
              <a:spcBef>
                <a:spcPts val="0"/>
              </a:spcBef>
            </a:pPr>
            <a:r>
              <a:rPr lang="en-US" altLang="zh-CN" sz="2400" dirty="0">
                <a:solidFill>
                  <a:schemeClr val="bg2"/>
                </a:solidFill>
              </a:rPr>
              <a:t>throw;</a:t>
            </a:r>
          </a:p>
          <a:p>
            <a:pPr indent="-6351" algn="l">
              <a:lnSpc>
                <a:spcPct val="150000"/>
              </a:lnSpc>
              <a:spcBef>
                <a:spcPts val="0"/>
              </a:spcBef>
            </a:pPr>
            <a:r>
              <a:rPr lang="zh-CN" altLang="en-US" sz="2400" b="0" dirty="0" smtClean="0"/>
              <a:t>表示</a:t>
            </a:r>
            <a:r>
              <a:rPr lang="zh-CN" altLang="en-US" sz="2400" b="0" dirty="0" smtClean="0">
                <a:latin typeface="Arial" panose="020B0604020202020204" pitchFamily="34" charset="0"/>
              </a:rPr>
              <a:t>“</a:t>
            </a:r>
            <a:r>
              <a:rPr lang="zh-CN" altLang="en-US" sz="2400" b="0" dirty="0" smtClean="0"/>
              <a:t>我不处理这个异常，请上级处理</a:t>
            </a:r>
            <a:r>
              <a:rPr lang="zh-CN" altLang="en-US" sz="2400" b="0" dirty="0" smtClean="0">
                <a:latin typeface="Arial" panose="020B0604020202020204" pitchFamily="34" charset="0"/>
              </a:rPr>
              <a:t>”</a:t>
            </a:r>
            <a:r>
              <a:rPr lang="zh-CN" altLang="en-US" sz="2400" b="0" dirty="0" smtClean="0"/>
              <a:t>。</a:t>
            </a:r>
          </a:p>
          <a:p>
            <a:pPr indent="-6351" algn="l">
              <a:lnSpc>
                <a:spcPct val="150000"/>
              </a:lnSpc>
              <a:spcBef>
                <a:spcPts val="0"/>
              </a:spcBef>
            </a:pPr>
            <a:r>
              <a:rPr lang="zh-CN" altLang="en-US" sz="2400" b="0" dirty="0" smtClean="0"/>
              <a:t>(9) 如果</a:t>
            </a:r>
            <a:r>
              <a:rPr lang="en-US" altLang="zh-CN" sz="2400" b="0" dirty="0" smtClean="0"/>
              <a:t>throw</a:t>
            </a:r>
            <a:r>
              <a:rPr lang="zh-CN" altLang="en-US" sz="2400" b="0" dirty="0" smtClean="0"/>
              <a:t>抛出的异常信息找不到与之匹配的</a:t>
            </a:r>
            <a:r>
              <a:rPr lang="en-US" altLang="zh-CN" sz="2400" b="0" dirty="0" smtClean="0">
                <a:solidFill>
                  <a:schemeClr val="bg2"/>
                </a:solidFill>
              </a:rPr>
              <a:t>catch</a:t>
            </a:r>
            <a:r>
              <a:rPr lang="zh-CN" altLang="en-US" sz="2400" b="0" dirty="0" smtClean="0"/>
              <a:t>块，那么系统就会调用一个系统函数</a:t>
            </a:r>
            <a:r>
              <a:rPr lang="en-US" altLang="zh-CN" sz="2400" b="0" dirty="0" smtClean="0">
                <a:solidFill>
                  <a:schemeClr val="bg2"/>
                </a:solidFill>
              </a:rPr>
              <a:t>terminate</a:t>
            </a:r>
            <a:r>
              <a:rPr lang="en-US" altLang="zh-CN" sz="2400" b="0" dirty="0" smtClean="0"/>
              <a:t>，</a:t>
            </a:r>
            <a:r>
              <a:rPr lang="zh-CN" altLang="en-US" sz="2400" b="0" dirty="0" smtClean="0"/>
              <a:t>使程序终止运行。</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77438"/>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140083"/>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异常处理中的构造和析构函数</a:t>
            </a:r>
          </a:p>
        </p:txBody>
      </p:sp>
    </p:spTree>
    <p:extLst>
      <p:ext uri="{BB962C8B-B14F-4D97-AF65-F5344CB8AC3E}">
        <p14:creationId xmlns:p14="http://schemas.microsoft.com/office/powerpoint/2010/main" val="13547927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subTitle" idx="1"/>
          </p:nvPr>
        </p:nvSpPr>
        <p:spPr>
          <a:xfrm>
            <a:off x="194519" y="1485578"/>
            <a:ext cx="11809312" cy="5078000"/>
          </a:xfrm>
          <a:noFill/>
        </p:spPr>
        <p:txBody>
          <a:bodyPr/>
          <a:lstStyle/>
          <a:p>
            <a:pPr indent="-6351" algn="l">
              <a:lnSpc>
                <a:spcPct val="150000"/>
              </a:lnSpc>
              <a:spcBef>
                <a:spcPts val="0"/>
              </a:spcBef>
            </a:pPr>
            <a:r>
              <a:rPr lang="zh-CN" altLang="en-US" sz="2400" b="0" dirty="0" smtClean="0"/>
              <a:t>如果在</a:t>
            </a:r>
            <a:r>
              <a:rPr lang="en-US" altLang="zh-CN" sz="2400" b="0" dirty="0" smtClean="0">
                <a:solidFill>
                  <a:schemeClr val="bg2"/>
                </a:solidFill>
              </a:rPr>
              <a:t>try</a:t>
            </a:r>
            <a:r>
              <a:rPr lang="zh-CN" altLang="en-US" sz="2400" b="0" dirty="0" smtClean="0">
                <a:solidFill>
                  <a:schemeClr val="bg2"/>
                </a:solidFill>
              </a:rPr>
              <a:t>块</a:t>
            </a:r>
            <a:r>
              <a:rPr lang="zh-CN" altLang="en-US" sz="2400" b="0" dirty="0" smtClean="0"/>
              <a:t>(或</a:t>
            </a:r>
            <a:r>
              <a:rPr lang="en-US" altLang="zh-CN" sz="2400" b="0" dirty="0" smtClean="0"/>
              <a:t>try</a:t>
            </a:r>
            <a:r>
              <a:rPr lang="zh-CN" altLang="en-US" sz="2400" b="0" dirty="0" smtClean="0"/>
              <a:t>块中调用的函数)中定义了类对象，在建立该对象时要调用构造函数。在执行</a:t>
            </a:r>
            <a:r>
              <a:rPr lang="en-US" altLang="zh-CN" sz="2400" b="0" dirty="0" smtClean="0">
                <a:solidFill>
                  <a:schemeClr val="bg2"/>
                </a:solidFill>
              </a:rPr>
              <a:t>try</a:t>
            </a:r>
            <a:r>
              <a:rPr lang="zh-CN" altLang="en-US" sz="2400" b="0" dirty="0" smtClean="0">
                <a:solidFill>
                  <a:schemeClr val="bg2"/>
                </a:solidFill>
              </a:rPr>
              <a:t>块</a:t>
            </a:r>
            <a:r>
              <a:rPr lang="zh-CN" altLang="en-US" sz="2400" b="0" dirty="0" smtClean="0"/>
              <a:t> (包括在</a:t>
            </a:r>
            <a:r>
              <a:rPr lang="en-US" altLang="zh-CN" sz="2400" b="0" dirty="0" smtClean="0"/>
              <a:t>try</a:t>
            </a:r>
            <a:r>
              <a:rPr lang="zh-CN" altLang="en-US" sz="2400" b="0" dirty="0" smtClean="0"/>
              <a:t>块中调用其他函数) 的过程中如果发生了异常，此时流程立即离开</a:t>
            </a:r>
            <a:r>
              <a:rPr lang="en-US" altLang="zh-CN" sz="2400" b="0" dirty="0" smtClean="0"/>
              <a:t>try</a:t>
            </a:r>
            <a:r>
              <a:rPr lang="zh-CN" altLang="en-US" sz="2400" b="0" dirty="0" smtClean="0"/>
              <a:t>块。这样流程就有可能离开该对象的作用域而转到其他函数，因而应当事先做好结束对象前的清理工作，</a:t>
            </a:r>
            <a:r>
              <a:rPr lang="en-US" altLang="zh-CN" sz="2400" b="0" dirty="0" smtClean="0"/>
              <a:t>C++</a:t>
            </a:r>
            <a:r>
              <a:rPr lang="zh-CN" altLang="en-US" sz="2400" b="0" dirty="0" smtClean="0"/>
              <a:t>的异常处理机制会在</a:t>
            </a:r>
            <a:r>
              <a:rPr lang="en-US" altLang="zh-CN" sz="2400" b="0" dirty="0" smtClean="0">
                <a:solidFill>
                  <a:schemeClr val="bg2"/>
                </a:solidFill>
              </a:rPr>
              <a:t>throw</a:t>
            </a:r>
            <a:r>
              <a:rPr lang="zh-CN" altLang="en-US" sz="2400" b="0" dirty="0" smtClean="0"/>
              <a:t>抛出异常信息被</a:t>
            </a:r>
            <a:r>
              <a:rPr lang="en-US" altLang="zh-CN" sz="2400" b="0" dirty="0" smtClean="0">
                <a:solidFill>
                  <a:schemeClr val="bg2"/>
                </a:solidFill>
              </a:rPr>
              <a:t>catch</a:t>
            </a:r>
            <a:r>
              <a:rPr lang="zh-CN" altLang="en-US" sz="2400" b="0" dirty="0" smtClean="0"/>
              <a:t>捕获时，对有关的局部对象进行析构(调用类对象的析构函数)， 析构对象的顺序与构造的顺序相反，然后执行与异常信息匹配的</a:t>
            </a:r>
            <a:r>
              <a:rPr lang="en-US" altLang="zh-CN" sz="2400" b="0" dirty="0" smtClean="0">
                <a:solidFill>
                  <a:schemeClr val="bg2"/>
                </a:solidFill>
              </a:rPr>
              <a:t>catch</a:t>
            </a:r>
            <a:r>
              <a:rPr lang="zh-CN" altLang="en-US" sz="2400" b="0" dirty="0" smtClean="0">
                <a:solidFill>
                  <a:schemeClr val="bg2"/>
                </a:solidFill>
              </a:rPr>
              <a:t>块</a:t>
            </a:r>
            <a:r>
              <a:rPr lang="zh-CN" altLang="en-US" sz="2400" b="0" dirty="0" smtClean="0"/>
              <a:t>中的语句。</a:t>
            </a:r>
          </a:p>
        </p:txBody>
      </p:sp>
      <p:pic>
        <p:nvPicPr>
          <p:cNvPr id="4"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2659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121149"/>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660302" y="36055"/>
            <a:ext cx="601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在异常处理中处理析构函数</a:t>
            </a:r>
          </a:p>
        </p:txBody>
      </p:sp>
    </p:spTree>
    <p:extLst>
      <p:ext uri="{BB962C8B-B14F-4D97-AF65-F5344CB8AC3E}">
        <p14:creationId xmlns:p14="http://schemas.microsoft.com/office/powerpoint/2010/main" val="371964739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subTitle" idx="1"/>
          </p:nvPr>
        </p:nvSpPr>
        <p:spPr>
          <a:xfrm>
            <a:off x="410543" y="898523"/>
            <a:ext cx="11665296" cy="5992612"/>
          </a:xfrm>
          <a:noFill/>
        </p:spPr>
        <p:txBody>
          <a:bodyPr/>
          <a:lstStyle/>
          <a:p>
            <a:pPr indent="-6351" algn="l"/>
            <a:r>
              <a:rPr lang="zh-CN" altLang="en-US" sz="2400" b="0" dirty="0" smtClean="0"/>
              <a:t>这是一个为说明在异常处理中调用析构函数的示例，为了清晰地表示流程，程序中加入了一些</a:t>
            </a:r>
            <a:r>
              <a:rPr lang="en-US" altLang="zh-CN" sz="2400" b="0" dirty="0" err="1" smtClean="0"/>
              <a:t>cout</a:t>
            </a:r>
            <a:r>
              <a:rPr lang="zh-CN" altLang="en-US" sz="2400" b="0" dirty="0" smtClean="0"/>
              <a:t>语句，输出有关的信息，以便对照结果分析程序。</a:t>
            </a:r>
          </a:p>
          <a:p>
            <a:pPr indent="-6351" algn="l"/>
            <a:r>
              <a:rPr lang="en-US" altLang="zh-CN" sz="1800" dirty="0"/>
              <a:t>#include &lt;</a:t>
            </a:r>
            <a:r>
              <a:rPr lang="en-US" altLang="zh-CN" sz="1800" dirty="0" err="1"/>
              <a:t>iostream.h</a:t>
            </a:r>
            <a:r>
              <a:rPr lang="en-US" altLang="zh-CN" sz="1800" dirty="0"/>
              <a:t>&gt;</a:t>
            </a:r>
          </a:p>
          <a:p>
            <a:pPr indent="-6351" algn="l"/>
            <a:r>
              <a:rPr lang="en-US" altLang="zh-CN" sz="1800" dirty="0"/>
              <a:t>#include &lt;</a:t>
            </a:r>
            <a:r>
              <a:rPr lang="en-US" altLang="zh-CN" sz="1800" dirty="0" err="1"/>
              <a:t>string.h</a:t>
            </a:r>
            <a:r>
              <a:rPr lang="en-US" altLang="zh-CN" sz="1800" dirty="0"/>
              <a:t>&gt;</a:t>
            </a:r>
          </a:p>
          <a:p>
            <a:pPr indent="-6351" algn="l"/>
            <a:r>
              <a:rPr lang="en-US" altLang="zh-CN" sz="1800" dirty="0"/>
              <a:t>class Student  </a:t>
            </a:r>
            <a:endParaRPr lang="en-US" altLang="zh-CN" sz="1800" dirty="0" smtClean="0"/>
          </a:p>
          <a:p>
            <a:pPr indent="-6351" algn="l"/>
            <a:r>
              <a:rPr lang="en-US" altLang="zh-CN" sz="1800" dirty="0" smtClean="0"/>
              <a:t>{</a:t>
            </a:r>
            <a:endParaRPr lang="en-US" altLang="zh-CN" sz="1800" dirty="0"/>
          </a:p>
          <a:p>
            <a:pPr indent="-6351" algn="l"/>
            <a:r>
              <a:rPr lang="en-US" altLang="zh-CN" sz="1800" dirty="0"/>
              <a:t>public:</a:t>
            </a:r>
          </a:p>
          <a:p>
            <a:pPr indent="-6351" algn="l"/>
            <a:r>
              <a:rPr lang="en-US" altLang="zh-CN" sz="1800" dirty="0" smtClean="0"/>
              <a:t>	Student(</a:t>
            </a:r>
            <a:r>
              <a:rPr lang="en-US" altLang="zh-CN" sz="1800" dirty="0" err="1" smtClean="0"/>
              <a:t>int</a:t>
            </a:r>
            <a:r>
              <a:rPr lang="en-US" altLang="zh-CN" sz="1800" dirty="0" smtClean="0"/>
              <a:t> </a:t>
            </a:r>
            <a:r>
              <a:rPr lang="en-US" altLang="zh-CN" sz="1800" dirty="0" err="1"/>
              <a:t>n,char</a:t>
            </a:r>
            <a:r>
              <a:rPr lang="en-US" altLang="zh-CN" sz="1800" dirty="0"/>
              <a:t>* </a:t>
            </a:r>
            <a:r>
              <a:rPr lang="en-US" altLang="zh-CN" sz="1800" dirty="0" err="1"/>
              <a:t>nam</a:t>
            </a:r>
            <a:r>
              <a:rPr lang="en-US" altLang="zh-CN" sz="1800" dirty="0"/>
              <a:t>) {</a:t>
            </a:r>
          </a:p>
          <a:p>
            <a:pPr indent="-6351" algn="l"/>
            <a:r>
              <a:rPr lang="en-US" altLang="zh-CN" sz="1800" dirty="0"/>
              <a:t>		</a:t>
            </a:r>
            <a:r>
              <a:rPr lang="en-US" altLang="zh-CN" sz="1800" dirty="0" err="1"/>
              <a:t>cout</a:t>
            </a:r>
            <a:r>
              <a:rPr lang="en-US" altLang="zh-CN" sz="1800" dirty="0"/>
              <a:t>&lt;&lt;"constructor-"&lt;&lt;n&lt;&lt;</a:t>
            </a:r>
            <a:r>
              <a:rPr lang="en-US" altLang="zh-CN" sz="1800" dirty="0" err="1"/>
              <a:t>endl</a:t>
            </a:r>
            <a:r>
              <a:rPr lang="en-US" altLang="zh-CN" sz="1800" dirty="0"/>
              <a:t>;</a:t>
            </a:r>
          </a:p>
          <a:p>
            <a:pPr indent="-6351" algn="l"/>
            <a:r>
              <a:rPr lang="en-US" altLang="zh-CN" sz="1800" dirty="0"/>
              <a:t>		</a:t>
            </a:r>
            <a:r>
              <a:rPr lang="en-US" altLang="zh-CN" sz="1800" dirty="0" err="1"/>
              <a:t>num</a:t>
            </a:r>
            <a:r>
              <a:rPr lang="en-US" altLang="zh-CN" sz="1800" dirty="0"/>
              <a:t>=</a:t>
            </a:r>
            <a:r>
              <a:rPr lang="en-US" altLang="zh-CN" sz="1800" dirty="0" err="1"/>
              <a:t>n;name</a:t>
            </a:r>
            <a:r>
              <a:rPr lang="en-US" altLang="zh-CN" sz="1800" dirty="0"/>
              <a:t>=</a:t>
            </a:r>
            <a:r>
              <a:rPr lang="en-US" altLang="zh-CN" sz="1800" dirty="0" err="1"/>
              <a:t>nam</a:t>
            </a:r>
            <a:r>
              <a:rPr lang="en-US" altLang="zh-CN" sz="1800" dirty="0"/>
              <a:t>;</a:t>
            </a:r>
          </a:p>
          <a:p>
            <a:pPr indent="-6351" algn="l"/>
            <a:r>
              <a:rPr lang="en-US" altLang="zh-CN" sz="1800" dirty="0"/>
              <a:t>	}</a:t>
            </a:r>
          </a:p>
          <a:p>
            <a:pPr indent="-6351" algn="l"/>
            <a:r>
              <a:rPr lang="en-US" altLang="zh-CN" sz="1800" dirty="0"/>
              <a:t>	~Student( ){</a:t>
            </a:r>
            <a:r>
              <a:rPr lang="en-US" altLang="zh-CN" sz="1800" dirty="0" err="1"/>
              <a:t>cout</a:t>
            </a:r>
            <a:r>
              <a:rPr lang="en-US" altLang="zh-CN" sz="1800" dirty="0"/>
              <a:t>&lt;&lt;"destructor-"&lt;&lt;</a:t>
            </a:r>
            <a:r>
              <a:rPr lang="en-US" altLang="zh-CN" sz="1800" dirty="0" err="1"/>
              <a:t>num</a:t>
            </a:r>
            <a:r>
              <a:rPr lang="en-US" altLang="zh-CN" sz="1800" dirty="0"/>
              <a:t>&lt;&lt;</a:t>
            </a:r>
            <a:r>
              <a:rPr lang="en-US" altLang="zh-CN" sz="1800" dirty="0" err="1"/>
              <a:t>endl</a:t>
            </a:r>
            <a:r>
              <a:rPr lang="en-US" altLang="zh-CN" sz="1800" dirty="0"/>
              <a:t>;}	//</a:t>
            </a:r>
            <a:r>
              <a:rPr lang="zh-CN" altLang="en-US" sz="1800" dirty="0"/>
              <a:t>定义析构函数</a:t>
            </a:r>
          </a:p>
          <a:p>
            <a:pPr indent="-6351" algn="l"/>
            <a:r>
              <a:rPr lang="zh-CN" altLang="en-US" sz="1800" dirty="0"/>
              <a:t>	</a:t>
            </a:r>
            <a:r>
              <a:rPr lang="en-US" altLang="zh-CN" sz="1800" dirty="0"/>
              <a:t>void </a:t>
            </a:r>
            <a:r>
              <a:rPr lang="en-US" altLang="zh-CN" sz="1800" dirty="0" err="1"/>
              <a:t>get_data</a:t>
            </a:r>
            <a:r>
              <a:rPr lang="en-US" altLang="zh-CN" sz="1800" dirty="0"/>
              <a:t>( );                                 //</a:t>
            </a:r>
            <a:r>
              <a:rPr lang="zh-CN" altLang="en-US" sz="1800" dirty="0"/>
              <a:t>成员函数声明</a:t>
            </a:r>
          </a:p>
          <a:p>
            <a:pPr indent="-6351" algn="l"/>
            <a:r>
              <a:rPr lang="en-US" altLang="zh-CN" sz="1800" dirty="0"/>
              <a:t>private:</a:t>
            </a:r>
          </a:p>
          <a:p>
            <a:pPr indent="-6351" algn="l"/>
            <a:r>
              <a:rPr lang="en-US" altLang="zh-CN" sz="1800" dirty="0"/>
              <a:t>	</a:t>
            </a:r>
            <a:r>
              <a:rPr lang="en-US" altLang="zh-CN" sz="1800" dirty="0" err="1"/>
              <a:t>int</a:t>
            </a:r>
            <a:r>
              <a:rPr lang="en-US" altLang="zh-CN" sz="1800" dirty="0"/>
              <a:t> </a:t>
            </a:r>
            <a:r>
              <a:rPr lang="en-US" altLang="zh-CN" sz="1800" dirty="0" err="1"/>
              <a:t>num</a:t>
            </a:r>
            <a:r>
              <a:rPr lang="en-US" altLang="zh-CN" sz="1800" dirty="0"/>
              <a:t>;</a:t>
            </a:r>
          </a:p>
          <a:p>
            <a:pPr indent="-6351" algn="l"/>
            <a:r>
              <a:rPr lang="en-US" altLang="zh-CN" sz="1800" dirty="0"/>
              <a:t>	char* name;</a:t>
            </a:r>
          </a:p>
          <a:p>
            <a:pPr indent="-6351" algn="l"/>
            <a:r>
              <a:rPr lang="en-US" altLang="zh-CN" sz="1800" dirty="0"/>
              <a:t>};</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2659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12114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36055"/>
            <a:ext cx="587092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000" dirty="0">
                <a:solidFill>
                  <a:schemeClr val="bg1"/>
                </a:solidFill>
                <a:latin typeface="Rockwell" pitchFamily="18" charset="0"/>
                <a:ea typeface="微软雅黑" pitchFamily="34" charset="-122"/>
              </a:rPr>
              <a:t>在异常处理中处理析构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6086606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subTitle" idx="1"/>
          </p:nvPr>
        </p:nvSpPr>
        <p:spPr>
          <a:xfrm>
            <a:off x="190928" y="693490"/>
            <a:ext cx="10948807" cy="5992612"/>
          </a:xfrm>
          <a:noFill/>
        </p:spPr>
        <p:txBody>
          <a:bodyPr/>
          <a:lstStyle/>
          <a:p>
            <a:pPr indent="-6351" algn="l"/>
            <a:r>
              <a:rPr lang="en-US" altLang="zh-CN" sz="1800" dirty="0"/>
              <a:t>void Student::</a:t>
            </a:r>
            <a:r>
              <a:rPr lang="en-US" altLang="zh-CN" sz="1800" dirty="0" err="1"/>
              <a:t>get_data</a:t>
            </a:r>
            <a:r>
              <a:rPr lang="en-US" altLang="zh-CN" sz="1800" dirty="0"/>
              <a:t>( )                           //</a:t>
            </a:r>
            <a:r>
              <a:rPr lang="zh-CN" altLang="en-US" sz="1800" dirty="0"/>
              <a:t>定义成员函数</a:t>
            </a:r>
          </a:p>
          <a:p>
            <a:pPr indent="-6351" algn="l"/>
            <a:r>
              <a:rPr lang="en-US" altLang="zh-CN" sz="1800" dirty="0"/>
              <a:t>{</a:t>
            </a:r>
          </a:p>
          <a:p>
            <a:pPr indent="-6351" algn="l"/>
            <a:r>
              <a:rPr lang="en-US" altLang="zh-CN" sz="1800" dirty="0" smtClean="0"/>
              <a:t>            if(</a:t>
            </a:r>
            <a:r>
              <a:rPr lang="en-US" altLang="zh-CN" sz="1800" dirty="0" err="1" smtClean="0"/>
              <a:t>num</a:t>
            </a:r>
            <a:r>
              <a:rPr lang="en-US" altLang="zh-CN" sz="1800" dirty="0"/>
              <a:t>==0) </a:t>
            </a:r>
          </a:p>
          <a:p>
            <a:pPr indent="-6351" algn="l"/>
            <a:r>
              <a:rPr lang="en-US" altLang="zh-CN" sz="1800" dirty="0"/>
              <a:t>	</a:t>
            </a:r>
            <a:r>
              <a:rPr lang="en-US" altLang="zh-CN" sz="1800" dirty="0" smtClean="0"/>
              <a:t>throw </a:t>
            </a:r>
            <a:r>
              <a:rPr lang="en-US" altLang="zh-CN" sz="1800" dirty="0" err="1"/>
              <a:t>num</a:t>
            </a:r>
            <a:r>
              <a:rPr lang="en-US" altLang="zh-CN" sz="1800" dirty="0"/>
              <a:t>;                            //</a:t>
            </a:r>
            <a:r>
              <a:rPr lang="zh-CN" altLang="en-US" sz="1800" dirty="0"/>
              <a:t>如</a:t>
            </a:r>
            <a:r>
              <a:rPr lang="en-US" altLang="zh-CN" sz="1800" dirty="0" err="1"/>
              <a:t>num</a:t>
            </a:r>
            <a:r>
              <a:rPr lang="en-US" altLang="zh-CN" sz="1800" dirty="0"/>
              <a:t>=0,</a:t>
            </a:r>
            <a:r>
              <a:rPr lang="zh-CN" altLang="en-US" sz="1800" dirty="0"/>
              <a:t>抛出</a:t>
            </a:r>
            <a:r>
              <a:rPr lang="en-US" altLang="zh-CN" sz="1800" dirty="0" err="1"/>
              <a:t>int</a:t>
            </a:r>
            <a:r>
              <a:rPr lang="zh-CN" altLang="en-US" sz="1800" dirty="0"/>
              <a:t>型变量</a:t>
            </a:r>
            <a:r>
              <a:rPr lang="en-US" altLang="zh-CN" sz="1800" dirty="0" err="1"/>
              <a:t>num</a:t>
            </a:r>
            <a:endParaRPr lang="en-US" altLang="zh-CN" sz="1800" dirty="0"/>
          </a:p>
          <a:p>
            <a:pPr indent="-6351" algn="l"/>
            <a:r>
              <a:rPr lang="en-US" altLang="zh-CN" sz="1800" dirty="0" smtClean="0"/>
              <a:t>            else </a:t>
            </a:r>
            <a:endParaRPr lang="en-US" altLang="zh-CN" sz="1800" dirty="0"/>
          </a:p>
          <a:p>
            <a:pPr indent="-6351" algn="l"/>
            <a:r>
              <a:rPr lang="en-US" altLang="zh-CN" sz="1800" dirty="0"/>
              <a:t>	</a:t>
            </a:r>
            <a:r>
              <a:rPr lang="en-US" altLang="zh-CN" sz="1800" dirty="0" err="1" smtClean="0"/>
              <a:t>cout</a:t>
            </a:r>
            <a:r>
              <a:rPr lang="en-US" altLang="zh-CN" sz="1800" dirty="0"/>
              <a:t>&lt;&lt;</a:t>
            </a:r>
            <a:r>
              <a:rPr lang="en-US" altLang="zh-CN" sz="1800" dirty="0" err="1"/>
              <a:t>num</a:t>
            </a:r>
            <a:r>
              <a:rPr lang="en-US" altLang="zh-CN" sz="1800" dirty="0"/>
              <a:t>&lt;&lt;"  "&lt;&lt;name&lt;&lt;</a:t>
            </a:r>
            <a:r>
              <a:rPr lang="en-US" altLang="zh-CN" sz="1800" dirty="0" err="1"/>
              <a:t>endl</a:t>
            </a:r>
            <a:r>
              <a:rPr lang="en-US" altLang="zh-CN" sz="1800" dirty="0"/>
              <a:t>;                 //</a:t>
            </a:r>
            <a:r>
              <a:rPr lang="zh-CN" altLang="en-US" sz="1800" dirty="0"/>
              <a:t>若</a:t>
            </a:r>
            <a:r>
              <a:rPr lang="en-US" altLang="zh-CN" sz="1800" dirty="0"/>
              <a:t>num≠0</a:t>
            </a:r>
            <a:r>
              <a:rPr lang="zh-CN" altLang="en-US" sz="1800" dirty="0"/>
              <a:t>，输出</a:t>
            </a:r>
            <a:r>
              <a:rPr lang="en-US" altLang="zh-CN" sz="1800" dirty="0" err="1"/>
              <a:t>num,name</a:t>
            </a:r>
            <a:r>
              <a:rPr lang="en-US" altLang="zh-CN" sz="1800" dirty="0"/>
              <a:t> </a:t>
            </a:r>
          </a:p>
          <a:p>
            <a:pPr indent="-6351" algn="l"/>
            <a:r>
              <a:rPr lang="en-US" altLang="zh-CN" sz="1800" dirty="0"/>
              <a:t>	</a:t>
            </a:r>
            <a:r>
              <a:rPr lang="en-US" altLang="zh-CN" sz="1800" dirty="0" err="1"/>
              <a:t>cout</a:t>
            </a:r>
            <a:r>
              <a:rPr lang="en-US" altLang="zh-CN" sz="1800" dirty="0"/>
              <a:t>&lt;&lt;"in </a:t>
            </a:r>
            <a:r>
              <a:rPr lang="en-US" altLang="zh-CN" sz="1800" dirty="0" err="1"/>
              <a:t>get_data</a:t>
            </a:r>
            <a:r>
              <a:rPr lang="en-US" altLang="zh-CN" sz="1800" dirty="0"/>
              <a:t>()"&lt;&lt;</a:t>
            </a:r>
            <a:r>
              <a:rPr lang="en-US" altLang="zh-CN" sz="1800" dirty="0" err="1"/>
              <a:t>endl</a:t>
            </a:r>
            <a:r>
              <a:rPr lang="en-US" altLang="zh-CN" sz="1800" dirty="0"/>
              <a:t>;                     //</a:t>
            </a:r>
            <a:r>
              <a:rPr lang="zh-CN" altLang="en-US" sz="1800" dirty="0"/>
              <a:t>输出信息，表示目前在</a:t>
            </a:r>
            <a:r>
              <a:rPr lang="en-US" altLang="zh-CN" sz="1800" dirty="0" err="1"/>
              <a:t>get_data</a:t>
            </a:r>
            <a:r>
              <a:rPr lang="zh-CN" altLang="en-US" sz="1800" dirty="0"/>
              <a:t>函数中</a:t>
            </a:r>
          </a:p>
          <a:p>
            <a:pPr indent="-6351" algn="l"/>
            <a:r>
              <a:rPr lang="zh-CN" altLang="en-US" sz="1800" dirty="0"/>
              <a:t> </a:t>
            </a:r>
            <a:r>
              <a:rPr lang="en-US" altLang="zh-CN" sz="1800" dirty="0"/>
              <a:t>}</a:t>
            </a:r>
          </a:p>
          <a:p>
            <a:pPr indent="-6351" algn="l"/>
            <a:endParaRPr lang="en-US" altLang="zh-CN" sz="1800" dirty="0"/>
          </a:p>
          <a:p>
            <a:pPr indent="-6351" algn="l"/>
            <a:r>
              <a:rPr lang="en-US" altLang="zh-CN" sz="1800" dirty="0"/>
              <a:t>void fun( )</a:t>
            </a:r>
          </a:p>
          <a:p>
            <a:pPr indent="-6351" algn="l"/>
            <a:r>
              <a:rPr lang="en-US" altLang="zh-CN" sz="1800" dirty="0"/>
              <a:t>{</a:t>
            </a:r>
          </a:p>
          <a:p>
            <a:pPr indent="-6351" algn="l"/>
            <a:r>
              <a:rPr lang="en-US" altLang="zh-CN" sz="1800" dirty="0" smtClean="0"/>
              <a:t>	Student </a:t>
            </a:r>
            <a:r>
              <a:rPr lang="en-US" altLang="zh-CN" sz="1800" dirty="0"/>
              <a:t>stud1(1101,"Tan");               //</a:t>
            </a:r>
            <a:r>
              <a:rPr lang="zh-CN" altLang="en-US" sz="1800" dirty="0"/>
              <a:t>建立对象</a:t>
            </a:r>
            <a:r>
              <a:rPr lang="en-US" altLang="zh-CN" sz="1800" dirty="0"/>
              <a:t>stud1</a:t>
            </a:r>
          </a:p>
          <a:p>
            <a:pPr indent="-6351" algn="l"/>
            <a:r>
              <a:rPr lang="en-US" altLang="zh-CN" sz="1800" dirty="0"/>
              <a:t>	stud1.get_data( );                        //</a:t>
            </a:r>
            <a:r>
              <a:rPr lang="zh-CN" altLang="en-US" sz="1800" dirty="0"/>
              <a:t>调用</a:t>
            </a:r>
            <a:r>
              <a:rPr lang="en-US" altLang="zh-CN" sz="1800" dirty="0"/>
              <a:t>stud1</a:t>
            </a:r>
            <a:r>
              <a:rPr lang="zh-CN" altLang="en-US" sz="1800" dirty="0"/>
              <a:t>的</a:t>
            </a:r>
            <a:r>
              <a:rPr lang="en-US" altLang="zh-CN" sz="1800" dirty="0" err="1"/>
              <a:t>get_data</a:t>
            </a:r>
            <a:r>
              <a:rPr lang="zh-CN" altLang="en-US" sz="1800" dirty="0"/>
              <a:t>函数</a:t>
            </a:r>
          </a:p>
          <a:p>
            <a:pPr indent="-6351" algn="l"/>
            <a:r>
              <a:rPr lang="zh-CN" altLang="en-US" sz="1800" dirty="0"/>
              <a:t>	</a:t>
            </a:r>
            <a:r>
              <a:rPr lang="en-US" altLang="zh-CN" sz="1800" dirty="0"/>
              <a:t>Student stud2(0,"Li");                   //</a:t>
            </a:r>
            <a:r>
              <a:rPr lang="zh-CN" altLang="en-US" sz="1800" dirty="0"/>
              <a:t>建立对象</a:t>
            </a:r>
            <a:r>
              <a:rPr lang="en-US" altLang="zh-CN" sz="1800" dirty="0"/>
              <a:t>stud2</a:t>
            </a:r>
          </a:p>
          <a:p>
            <a:pPr indent="-6351" algn="l"/>
            <a:r>
              <a:rPr lang="en-US" altLang="zh-CN" sz="1800" dirty="0"/>
              <a:t>	stud2.get_data( );                        //</a:t>
            </a:r>
            <a:r>
              <a:rPr lang="zh-CN" altLang="en-US" sz="1800" dirty="0"/>
              <a:t>调用</a:t>
            </a:r>
            <a:r>
              <a:rPr lang="en-US" altLang="zh-CN" sz="1800" dirty="0"/>
              <a:t>stud2</a:t>
            </a:r>
            <a:r>
              <a:rPr lang="zh-CN" altLang="en-US" sz="1800" dirty="0"/>
              <a:t>的</a:t>
            </a:r>
            <a:r>
              <a:rPr lang="en-US" altLang="zh-CN" sz="1800" dirty="0" err="1"/>
              <a:t>get_data</a:t>
            </a:r>
            <a:r>
              <a:rPr lang="zh-CN" altLang="en-US" sz="1800" dirty="0"/>
              <a:t>函数</a:t>
            </a:r>
          </a:p>
          <a:p>
            <a:pPr indent="-6351" algn="l"/>
            <a:r>
              <a:rPr lang="en-US" altLang="zh-CN" sz="1800" dirty="0"/>
              <a:t>}</a:t>
            </a:r>
          </a:p>
          <a:p>
            <a:pPr indent="-6351"/>
            <a:endParaRPr lang="en-US" altLang="zh-CN" sz="1800" dirty="0"/>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2659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12114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36055"/>
            <a:ext cx="587092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000" dirty="0">
                <a:solidFill>
                  <a:schemeClr val="bg1"/>
                </a:solidFill>
                <a:latin typeface="Rockwell" pitchFamily="18" charset="0"/>
                <a:ea typeface="微软雅黑" pitchFamily="34" charset="-122"/>
              </a:rPr>
              <a:t>在异常处理中处理析构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65293516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10543" y="1700607"/>
            <a:ext cx="11593287" cy="237725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gn="just">
              <a:lnSpc>
                <a:spcPct val="150000"/>
              </a:lnSpc>
              <a:spcBef>
                <a:spcPts val="0"/>
              </a:spcBef>
              <a:defRPr/>
            </a:pPr>
            <a:r>
              <a:rPr lang="zh-CN" altLang="en-US" sz="2801" b="0" kern="0" dirty="0" smtClean="0"/>
              <a:t>由于</a:t>
            </a:r>
            <a:r>
              <a:rPr lang="zh-CN" altLang="en-US" sz="2801" b="0" kern="0" dirty="0"/>
              <a:t>异常处理机制使得异常的引发和处理不必在同一函数</a:t>
            </a:r>
            <a:r>
              <a:rPr lang="zh-CN" altLang="en-US" sz="2801" b="0" kern="0" dirty="0" smtClean="0"/>
              <a:t>中</a:t>
            </a:r>
            <a:r>
              <a:rPr lang="en-US" altLang="zh-CN" sz="2801" b="0" kern="0" dirty="0" smtClean="0"/>
              <a:t>;</a:t>
            </a:r>
          </a:p>
          <a:p>
            <a:pPr marL="455612" lvl="1" algn="just">
              <a:lnSpc>
                <a:spcPct val="150000"/>
              </a:lnSpc>
              <a:spcBef>
                <a:spcPts val="0"/>
              </a:spcBef>
              <a:defRPr/>
            </a:pPr>
            <a:r>
              <a:rPr lang="zh-CN" altLang="en-US" sz="2801" b="0" kern="0" dirty="0" smtClean="0">
                <a:solidFill>
                  <a:srgbClr val="CC0000"/>
                </a:solidFill>
              </a:rPr>
              <a:t>底层</a:t>
            </a:r>
            <a:r>
              <a:rPr lang="zh-CN" altLang="en-US" sz="2801" b="0" kern="0" dirty="0">
                <a:solidFill>
                  <a:srgbClr val="CC0000"/>
                </a:solidFill>
              </a:rPr>
              <a:t>的函数可以着重解决具体问题</a:t>
            </a:r>
            <a:r>
              <a:rPr lang="zh-CN" altLang="en-US" sz="2801" b="0" kern="0" dirty="0"/>
              <a:t>而不必过多地考虑对异常的处理</a:t>
            </a:r>
            <a:r>
              <a:rPr lang="zh-CN" altLang="en-US" sz="2801" b="0" kern="0" dirty="0" smtClean="0"/>
              <a:t>；</a:t>
            </a:r>
            <a:endParaRPr lang="en-US" altLang="zh-CN" sz="2801" b="0" kern="0" dirty="0" smtClean="0"/>
          </a:p>
          <a:p>
            <a:pPr marL="455612" lvl="1" algn="just">
              <a:lnSpc>
                <a:spcPct val="150000"/>
              </a:lnSpc>
              <a:spcBef>
                <a:spcPts val="0"/>
              </a:spcBef>
              <a:defRPr/>
            </a:pPr>
            <a:r>
              <a:rPr lang="zh-CN" altLang="en-US" sz="2801" b="0" kern="0" dirty="0" smtClean="0">
                <a:solidFill>
                  <a:srgbClr val="CC0000"/>
                </a:solidFill>
              </a:rPr>
              <a:t>上层</a:t>
            </a:r>
            <a:r>
              <a:rPr lang="zh-CN" altLang="en-US" sz="2801" b="0" kern="0" dirty="0">
                <a:solidFill>
                  <a:srgbClr val="CC0000"/>
                </a:solidFill>
              </a:rPr>
              <a:t>调用者可以在适当的位置设计对不同类型异常的处理</a:t>
            </a:r>
            <a:r>
              <a:rPr lang="zh-CN" altLang="en-US" sz="2801" b="0" kern="0" dirty="0"/>
              <a:t>。</a:t>
            </a:r>
          </a:p>
        </p:txBody>
      </p:sp>
      <p:pic>
        <p:nvPicPr>
          <p:cNvPr id="4"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390" y="48707"/>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203641" y="147132"/>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84679" y="75695"/>
            <a:ext cx="479157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异常处理的基本思想</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09811029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subTitle" idx="1"/>
          </p:nvPr>
        </p:nvSpPr>
        <p:spPr>
          <a:xfrm>
            <a:off x="194519" y="1629594"/>
            <a:ext cx="9577064" cy="5112568"/>
          </a:xfrm>
          <a:noFill/>
        </p:spPr>
        <p:txBody>
          <a:bodyPr/>
          <a:lstStyle/>
          <a:p>
            <a:pPr indent="-6351" algn="l"/>
            <a:r>
              <a:rPr lang="en-US" altLang="zh-CN" sz="1800" dirty="0" err="1"/>
              <a:t>int</a:t>
            </a:r>
            <a:r>
              <a:rPr lang="en-US" altLang="zh-CN" sz="1800" dirty="0"/>
              <a:t> main( )</a:t>
            </a:r>
          </a:p>
          <a:p>
            <a:pPr indent="-6351" algn="l"/>
            <a:r>
              <a:rPr lang="en-US" altLang="zh-CN" sz="1800" dirty="0"/>
              <a:t>{</a:t>
            </a:r>
          </a:p>
          <a:p>
            <a:pPr indent="-6351" algn="l"/>
            <a:r>
              <a:rPr lang="en-US" altLang="zh-CN" sz="1800" dirty="0"/>
              <a:t>	</a:t>
            </a:r>
            <a:r>
              <a:rPr lang="en-US" altLang="zh-CN" sz="1800" dirty="0" err="1"/>
              <a:t>cout</a:t>
            </a:r>
            <a:r>
              <a:rPr lang="en-US" altLang="zh-CN" sz="1800" dirty="0"/>
              <a:t>&lt;&lt;"main begin"&lt;&lt;</a:t>
            </a:r>
            <a:r>
              <a:rPr lang="en-US" altLang="zh-CN" sz="1800" dirty="0" err="1"/>
              <a:t>endl</a:t>
            </a:r>
            <a:r>
              <a:rPr lang="en-US" altLang="zh-CN" sz="1800" dirty="0"/>
              <a:t>;                 //</a:t>
            </a:r>
            <a:r>
              <a:rPr lang="zh-CN" altLang="en-US" sz="1800" dirty="0"/>
              <a:t>表示主函数开始了</a:t>
            </a:r>
          </a:p>
          <a:p>
            <a:pPr indent="-6351" algn="l"/>
            <a:r>
              <a:rPr lang="zh-CN" altLang="en-US" sz="1800" dirty="0"/>
              <a:t>	</a:t>
            </a:r>
            <a:r>
              <a:rPr lang="en-US" altLang="zh-CN" sz="1800" dirty="0" err="1"/>
              <a:t>cout</a:t>
            </a:r>
            <a:r>
              <a:rPr lang="en-US" altLang="zh-CN" sz="1800" dirty="0"/>
              <a:t>&lt;&lt;"call fun( )"&lt;&lt;</a:t>
            </a:r>
            <a:r>
              <a:rPr lang="en-US" altLang="zh-CN" sz="1800" dirty="0" err="1"/>
              <a:t>endl</a:t>
            </a:r>
            <a:r>
              <a:rPr lang="en-US" altLang="zh-CN" sz="1800" dirty="0"/>
              <a:t>;                 //</a:t>
            </a:r>
            <a:r>
              <a:rPr lang="zh-CN" altLang="en-US" sz="1800" dirty="0"/>
              <a:t>表示调用</a:t>
            </a:r>
            <a:r>
              <a:rPr lang="en-US" altLang="zh-CN" sz="1800" dirty="0"/>
              <a:t>fun</a:t>
            </a:r>
            <a:r>
              <a:rPr lang="zh-CN" altLang="en-US" sz="1800" dirty="0"/>
              <a:t>函数</a:t>
            </a:r>
          </a:p>
          <a:p>
            <a:pPr indent="-6351" algn="l"/>
            <a:r>
              <a:rPr lang="zh-CN" altLang="en-US" sz="1800" dirty="0"/>
              <a:t>	</a:t>
            </a:r>
            <a:r>
              <a:rPr lang="en-US" altLang="zh-CN" sz="1800" dirty="0"/>
              <a:t>try</a:t>
            </a:r>
          </a:p>
          <a:p>
            <a:pPr indent="-6351" algn="l"/>
            <a:r>
              <a:rPr lang="en-US" altLang="zh-CN" sz="1800" dirty="0"/>
              <a:t>	{</a:t>
            </a:r>
          </a:p>
          <a:p>
            <a:pPr indent="-6351" algn="l"/>
            <a:r>
              <a:rPr lang="en-US" altLang="zh-CN" sz="1800" dirty="0"/>
              <a:t>		fun( );</a:t>
            </a:r>
          </a:p>
          <a:p>
            <a:pPr indent="-6351" algn="l"/>
            <a:r>
              <a:rPr lang="en-US" altLang="zh-CN" sz="1800" dirty="0"/>
              <a:t>	}                                 //</a:t>
            </a:r>
            <a:r>
              <a:rPr lang="zh-CN" altLang="en-US" sz="1800" dirty="0"/>
              <a:t>调用</a:t>
            </a:r>
            <a:r>
              <a:rPr lang="en-US" altLang="zh-CN" sz="1800" dirty="0"/>
              <a:t>fun</a:t>
            </a:r>
            <a:r>
              <a:rPr lang="zh-CN" altLang="en-US" sz="1800" dirty="0"/>
              <a:t>函数</a:t>
            </a:r>
          </a:p>
          <a:p>
            <a:pPr indent="-6351" algn="l"/>
            <a:r>
              <a:rPr lang="zh-CN" altLang="en-US" sz="1800" dirty="0"/>
              <a:t>	</a:t>
            </a:r>
            <a:r>
              <a:rPr lang="en-US" altLang="zh-CN" sz="1800" dirty="0"/>
              <a:t>catch(</a:t>
            </a:r>
            <a:r>
              <a:rPr lang="en-US" altLang="zh-CN" sz="1800" dirty="0" err="1"/>
              <a:t>int</a:t>
            </a:r>
            <a:r>
              <a:rPr lang="en-US" altLang="zh-CN" sz="1800" dirty="0"/>
              <a:t> n)</a:t>
            </a:r>
          </a:p>
          <a:p>
            <a:pPr indent="-6351" algn="l"/>
            <a:r>
              <a:rPr lang="en-US" altLang="zh-CN" sz="1800" dirty="0"/>
              <a:t>	{</a:t>
            </a:r>
          </a:p>
          <a:p>
            <a:pPr indent="-6351" algn="l"/>
            <a:r>
              <a:rPr lang="en-US" altLang="zh-CN" sz="1800" dirty="0"/>
              <a:t>		</a:t>
            </a:r>
            <a:r>
              <a:rPr lang="en-US" altLang="zh-CN" sz="1800" dirty="0" err="1"/>
              <a:t>cout</a:t>
            </a:r>
            <a:r>
              <a:rPr lang="en-US" altLang="zh-CN" sz="1800" dirty="0"/>
              <a:t>&lt;&lt;"</a:t>
            </a:r>
            <a:r>
              <a:rPr lang="en-US" altLang="zh-CN" sz="1800" dirty="0" err="1"/>
              <a:t>num</a:t>
            </a:r>
            <a:r>
              <a:rPr lang="en-US" altLang="zh-CN" sz="1800" dirty="0"/>
              <a:t>="&lt;&lt;n&lt;&lt;",error!"&lt;&lt;</a:t>
            </a:r>
            <a:r>
              <a:rPr lang="en-US" altLang="zh-CN" sz="1800" dirty="0" err="1"/>
              <a:t>endl</a:t>
            </a:r>
            <a:r>
              <a:rPr lang="en-US" altLang="zh-CN" sz="1800" dirty="0"/>
              <a:t>;</a:t>
            </a:r>
          </a:p>
          <a:p>
            <a:pPr indent="-6351" algn="l"/>
            <a:r>
              <a:rPr lang="en-US" altLang="zh-CN" sz="1800" dirty="0"/>
              <a:t>	}      //</a:t>
            </a:r>
            <a:r>
              <a:rPr lang="zh-CN" altLang="en-US" sz="1800" dirty="0"/>
              <a:t>表示</a:t>
            </a:r>
            <a:r>
              <a:rPr lang="en-US" altLang="zh-CN" sz="1800" dirty="0" err="1"/>
              <a:t>num</a:t>
            </a:r>
            <a:r>
              <a:rPr lang="en-US" altLang="zh-CN" sz="1800" dirty="0"/>
              <a:t>=0</a:t>
            </a:r>
            <a:r>
              <a:rPr lang="zh-CN" altLang="en-US" sz="1800" dirty="0"/>
              <a:t>出错</a:t>
            </a:r>
          </a:p>
          <a:p>
            <a:pPr indent="-6351" algn="l"/>
            <a:r>
              <a:rPr lang="zh-CN" altLang="en-US" sz="1800" dirty="0"/>
              <a:t>	</a:t>
            </a:r>
            <a:r>
              <a:rPr lang="en-US" altLang="zh-CN" sz="1800" dirty="0" err="1"/>
              <a:t>cout</a:t>
            </a:r>
            <a:r>
              <a:rPr lang="en-US" altLang="zh-CN" sz="1800" dirty="0"/>
              <a:t>&lt;&lt;"main end"&lt;&lt;</a:t>
            </a:r>
            <a:r>
              <a:rPr lang="en-US" altLang="zh-CN" sz="1800" dirty="0" err="1"/>
              <a:t>endl</a:t>
            </a:r>
            <a:r>
              <a:rPr lang="en-US" altLang="zh-CN" sz="1800" dirty="0"/>
              <a:t>;                   //</a:t>
            </a:r>
            <a:r>
              <a:rPr lang="zh-CN" altLang="en-US" sz="1800" dirty="0"/>
              <a:t>表示主函数结束</a:t>
            </a:r>
          </a:p>
          <a:p>
            <a:pPr indent="-6351" algn="l"/>
            <a:r>
              <a:rPr lang="zh-CN" altLang="en-US" sz="1800" dirty="0"/>
              <a:t>	</a:t>
            </a:r>
            <a:r>
              <a:rPr lang="en-US" altLang="zh-CN" sz="1800" dirty="0"/>
              <a:t>return 0;</a:t>
            </a:r>
          </a:p>
          <a:p>
            <a:pPr indent="-6351" algn="l"/>
            <a:r>
              <a:rPr lang="en-US" altLang="zh-CN" sz="1800" dirty="0"/>
              <a:t>}</a:t>
            </a:r>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2659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12114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36055"/>
            <a:ext cx="587092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000" dirty="0">
                <a:solidFill>
                  <a:schemeClr val="bg1"/>
                </a:solidFill>
                <a:latin typeface="Rockwell" pitchFamily="18" charset="0"/>
                <a:ea typeface="微软雅黑" pitchFamily="34" charset="-122"/>
              </a:rPr>
              <a:t>在异常处理中处理析构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34895449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subTitle" idx="1"/>
          </p:nvPr>
        </p:nvSpPr>
        <p:spPr>
          <a:xfrm>
            <a:off x="698575" y="1629594"/>
            <a:ext cx="8383940" cy="4968550"/>
          </a:xfrm>
          <a:noFill/>
        </p:spPr>
        <p:txBody>
          <a:bodyPr/>
          <a:lstStyle/>
          <a:p>
            <a:pPr indent="-6351" algn="l"/>
            <a:r>
              <a:rPr lang="zh-CN" altLang="en-US" dirty="0" smtClean="0"/>
              <a:t>程序运行结果如下:</a:t>
            </a:r>
          </a:p>
          <a:p>
            <a:pPr indent="-6351" algn="l"/>
            <a:r>
              <a:rPr lang="en-US" altLang="zh-CN" sz="1800" dirty="0"/>
              <a:t>main begin</a:t>
            </a:r>
          </a:p>
          <a:p>
            <a:pPr indent="-6351" algn="l"/>
            <a:r>
              <a:rPr lang="en-US" altLang="zh-CN" sz="1800" dirty="0"/>
              <a:t>call fun( )</a:t>
            </a:r>
          </a:p>
          <a:p>
            <a:pPr indent="-6351" algn="l"/>
            <a:r>
              <a:rPr lang="en-US" altLang="zh-CN" sz="1800" dirty="0"/>
              <a:t>constructor-1101</a:t>
            </a:r>
          </a:p>
          <a:p>
            <a:pPr indent="-6351" algn="l"/>
            <a:r>
              <a:rPr lang="en-US" altLang="zh-CN" sz="1800" dirty="0"/>
              <a:t>1101 tan</a:t>
            </a:r>
          </a:p>
          <a:p>
            <a:pPr indent="-6351" algn="l"/>
            <a:r>
              <a:rPr lang="en-US" altLang="zh-CN" sz="1800" dirty="0"/>
              <a:t>in </a:t>
            </a:r>
            <a:r>
              <a:rPr lang="en-US" altLang="zh-CN" sz="1800" dirty="0" err="1"/>
              <a:t>get_data</a:t>
            </a:r>
            <a:r>
              <a:rPr lang="en-US" altLang="zh-CN" sz="1800" dirty="0"/>
              <a:t>()</a:t>
            </a:r>
          </a:p>
          <a:p>
            <a:pPr indent="-6351" algn="l"/>
            <a:r>
              <a:rPr lang="en-US" altLang="zh-CN" sz="1800" dirty="0"/>
              <a:t>constructor-0</a:t>
            </a:r>
          </a:p>
          <a:p>
            <a:pPr indent="-6351" algn="l"/>
            <a:r>
              <a:rPr lang="en-US" altLang="zh-CN" sz="1800" dirty="0"/>
              <a:t>destructor-0</a:t>
            </a:r>
          </a:p>
          <a:p>
            <a:pPr indent="-6351" algn="l"/>
            <a:r>
              <a:rPr lang="en-US" altLang="zh-CN" sz="1800" dirty="0"/>
              <a:t>destructor-1101</a:t>
            </a:r>
          </a:p>
          <a:p>
            <a:pPr indent="-6351" algn="l"/>
            <a:r>
              <a:rPr lang="en-US" altLang="zh-CN" sz="1800" dirty="0" err="1"/>
              <a:t>num</a:t>
            </a:r>
            <a:r>
              <a:rPr lang="en-US" altLang="zh-CN" sz="1800" dirty="0"/>
              <a:t>=0,error!</a:t>
            </a:r>
          </a:p>
          <a:p>
            <a:pPr indent="-6351" algn="l"/>
            <a:r>
              <a:rPr lang="en-US" altLang="zh-CN" sz="1800" dirty="0"/>
              <a:t>main end</a:t>
            </a:r>
            <a:endParaRPr lang="zh-CN" altLang="en-US" sz="1800" dirty="0"/>
          </a:p>
        </p:txBody>
      </p:sp>
      <p:pic>
        <p:nvPicPr>
          <p:cNvPr id="3" name="矩形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1" y="-26590"/>
            <a:ext cx="6930712"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121149"/>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660302" y="36055"/>
            <a:ext cx="587092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000" dirty="0">
                <a:solidFill>
                  <a:schemeClr val="bg1"/>
                </a:solidFill>
                <a:latin typeface="Rockwell" pitchFamily="18" charset="0"/>
                <a:ea typeface="微软雅黑" pitchFamily="34" charset="-122"/>
              </a:rPr>
              <a:t>在异常处理中处理析构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82031681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4</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第四部分</a:t>
            </a: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dirty="0"/>
              <a:t>C++ exception</a:t>
            </a:r>
            <a:r>
              <a:rPr lang="zh-CN" altLang="en-US" dirty="0"/>
              <a:t>类</a:t>
            </a:r>
          </a:p>
        </p:txBody>
      </p:sp>
    </p:spTree>
    <p:extLst>
      <p:ext uri="{BB962C8B-B14F-4D97-AF65-F5344CB8AC3E}">
        <p14:creationId xmlns:p14="http://schemas.microsoft.com/office/powerpoint/2010/main" val="140923191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
        <p:nvSpPr>
          <p:cNvPr id="2" name="文本框 1"/>
          <p:cNvSpPr txBox="1"/>
          <p:nvPr/>
        </p:nvSpPr>
        <p:spPr>
          <a:xfrm>
            <a:off x="770583" y="1125538"/>
            <a:ext cx="11017224" cy="3785652"/>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hlinkClick r:id="rId5"/>
              </a:rPr>
              <a:t>C++</a:t>
            </a:r>
            <a:r>
              <a:rPr lang="zh-CN" altLang="en-US" dirty="0"/>
              <a:t>语言本身或者标准库抛出的异常都是 </a:t>
            </a:r>
            <a:r>
              <a:rPr lang="en-US" altLang="zh-CN" dirty="0"/>
              <a:t>exception </a:t>
            </a:r>
            <a:r>
              <a:rPr lang="zh-CN" altLang="en-US" dirty="0"/>
              <a:t>的子类，称为标准异常（</a:t>
            </a:r>
            <a:r>
              <a:rPr lang="en-US" altLang="zh-CN" dirty="0"/>
              <a:t>S</a:t>
            </a:r>
            <a:r>
              <a:rPr lang="en-US" altLang="zh-CN" dirty="0">
                <a:hlinkClick r:id="rId6"/>
              </a:rPr>
              <a:t>tan</a:t>
            </a:r>
            <a:r>
              <a:rPr lang="en-US" altLang="zh-CN" dirty="0"/>
              <a:t>dard Exception</a:t>
            </a:r>
            <a:r>
              <a:rPr lang="zh-CN" altLang="en-US" dirty="0"/>
              <a:t>）。你可以通过下面的语句来捕获所有的标准异常</a:t>
            </a:r>
            <a:r>
              <a:rPr lang="zh-CN" altLang="en-US" dirty="0" smtClean="0"/>
              <a:t>：</a:t>
            </a:r>
            <a:endParaRPr lang="en-US" altLang="zh-CN" dirty="0" smtClean="0"/>
          </a:p>
          <a:p>
            <a:r>
              <a:rPr lang="en-US" altLang="zh-CN" b="1" dirty="0">
                <a:solidFill>
                  <a:srgbClr val="FF0000"/>
                </a:solidFill>
              </a:rPr>
              <a:t>try</a:t>
            </a:r>
            <a:r>
              <a:rPr lang="en-US" altLang="zh-CN" dirty="0"/>
              <a:t>{</a:t>
            </a:r>
          </a:p>
          <a:p>
            <a:r>
              <a:rPr lang="en-US" altLang="zh-CN" dirty="0"/>
              <a:t>//</a:t>
            </a:r>
            <a:r>
              <a:rPr lang="zh-CN" altLang="en-US" dirty="0"/>
              <a:t>可能抛出异常的语句</a:t>
            </a:r>
          </a:p>
          <a:p>
            <a:r>
              <a:rPr lang="en-US" altLang="zh-CN" dirty="0"/>
              <a:t>}</a:t>
            </a:r>
            <a:r>
              <a:rPr lang="en-US" altLang="zh-CN" b="1" dirty="0">
                <a:solidFill>
                  <a:srgbClr val="FF0000"/>
                </a:solidFill>
              </a:rPr>
              <a:t>catch</a:t>
            </a:r>
            <a:r>
              <a:rPr lang="en-US" altLang="zh-CN" dirty="0"/>
              <a:t>(exception &amp;e){</a:t>
            </a:r>
          </a:p>
          <a:p>
            <a:r>
              <a:rPr lang="en-US" altLang="zh-CN" dirty="0"/>
              <a:t>//</a:t>
            </a:r>
            <a:r>
              <a:rPr lang="zh-CN" altLang="en-US" dirty="0"/>
              <a:t>处理异常的语句</a:t>
            </a:r>
          </a:p>
          <a:p>
            <a:r>
              <a:rPr lang="en-US" altLang="zh-CN" dirty="0"/>
              <a:t>}</a:t>
            </a:r>
            <a:endParaRPr lang="zh-CN" altLang="en-US" dirty="0"/>
          </a:p>
          <a:p>
            <a:pPr marL="342900" indent="-342900">
              <a:buFont typeface="Wingdings" panose="05000000000000000000" pitchFamily="2" charset="2"/>
              <a:buChar char="l"/>
            </a:pPr>
            <a:r>
              <a:rPr lang="zh-CN" altLang="en-US" dirty="0"/>
              <a:t>之所以使用引用，是为了提高效率。如果不使用引用，就要经历一次对象拷贝（要调用拷贝构造函数）的过程</a:t>
            </a:r>
            <a:r>
              <a:rPr lang="zh-CN" altLang="en-US" dirty="0" smtClean="0"/>
              <a:t>。</a:t>
            </a:r>
            <a:endParaRPr lang="en-US" altLang="zh-CN" dirty="0" smtClean="0"/>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04388387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
        <p:nvSpPr>
          <p:cNvPr id="2" name="文本框 1"/>
          <p:cNvSpPr txBox="1"/>
          <p:nvPr/>
        </p:nvSpPr>
        <p:spPr>
          <a:xfrm>
            <a:off x="40437" y="981522"/>
            <a:ext cx="11593288" cy="4893647"/>
          </a:xfrm>
          <a:prstGeom prst="rect">
            <a:avLst/>
          </a:prstGeom>
          <a:noFill/>
        </p:spPr>
        <p:txBody>
          <a:bodyPr wrap="square" rtlCol="0">
            <a:spAutoFit/>
          </a:bodyPr>
          <a:lstStyle/>
          <a:p>
            <a:pPr marL="342900" indent="-342900">
              <a:buFont typeface="Wingdings" panose="05000000000000000000" pitchFamily="2" charset="2"/>
              <a:buChar char="l"/>
            </a:pPr>
            <a:r>
              <a:rPr lang="en-US" altLang="zh-CN" dirty="0"/>
              <a:t>exception </a:t>
            </a:r>
            <a:r>
              <a:rPr lang="zh-CN" altLang="en-US" dirty="0"/>
              <a:t>类位于 </a:t>
            </a:r>
            <a:r>
              <a:rPr lang="en-US" altLang="zh-CN" dirty="0"/>
              <a:t>&lt;exception&gt; </a:t>
            </a:r>
            <a:r>
              <a:rPr lang="zh-CN" altLang="en-US" dirty="0"/>
              <a:t>头文件中，它被声明为</a:t>
            </a:r>
            <a:r>
              <a:rPr lang="zh-CN" altLang="en-US" dirty="0" smtClean="0"/>
              <a:t>：</a:t>
            </a:r>
            <a:endParaRPr lang="en-US" altLang="zh-CN" dirty="0" smtClean="0"/>
          </a:p>
          <a:p>
            <a:r>
              <a:rPr lang="en-US" altLang="zh-CN" b="1" dirty="0"/>
              <a:t>class</a:t>
            </a:r>
            <a:r>
              <a:rPr lang="en-US" altLang="zh-CN" dirty="0"/>
              <a:t> </a:t>
            </a:r>
            <a:r>
              <a:rPr lang="en-US" altLang="zh-CN" dirty="0" smtClean="0"/>
              <a:t>exception</a:t>
            </a:r>
          </a:p>
          <a:p>
            <a:r>
              <a:rPr lang="en-US" altLang="zh-CN" dirty="0" smtClean="0"/>
              <a:t>{</a:t>
            </a:r>
            <a:endParaRPr lang="en-US" altLang="zh-CN" dirty="0"/>
          </a:p>
          <a:p>
            <a:r>
              <a:rPr lang="en-US" altLang="zh-CN" b="1" dirty="0"/>
              <a:t>public</a:t>
            </a:r>
            <a:r>
              <a:rPr lang="en-US" altLang="zh-CN" dirty="0"/>
              <a:t>:</a:t>
            </a:r>
          </a:p>
          <a:p>
            <a:r>
              <a:rPr lang="en-US" altLang="zh-CN" dirty="0" smtClean="0"/>
              <a:t>      exception </a:t>
            </a:r>
            <a:r>
              <a:rPr lang="en-US" altLang="zh-CN" dirty="0"/>
              <a:t>() </a:t>
            </a:r>
            <a:r>
              <a:rPr lang="en-US" altLang="zh-CN" b="1" dirty="0"/>
              <a:t>throw</a:t>
            </a:r>
            <a:r>
              <a:rPr lang="en-US" altLang="zh-CN" dirty="0"/>
              <a:t>(); //</a:t>
            </a:r>
            <a:r>
              <a:rPr lang="zh-CN" altLang="en-US" dirty="0"/>
              <a:t>构造函数</a:t>
            </a:r>
          </a:p>
          <a:p>
            <a:r>
              <a:rPr lang="en-US" altLang="zh-CN" dirty="0" smtClean="0"/>
              <a:t>      exception </a:t>
            </a:r>
            <a:r>
              <a:rPr lang="en-US" altLang="zh-CN" dirty="0"/>
              <a:t>(</a:t>
            </a:r>
            <a:r>
              <a:rPr lang="en-US" altLang="zh-CN" b="1" dirty="0" err="1"/>
              <a:t>const</a:t>
            </a:r>
            <a:r>
              <a:rPr lang="en-US" altLang="zh-CN" dirty="0"/>
              <a:t> exception&amp;) </a:t>
            </a:r>
            <a:r>
              <a:rPr lang="en-US" altLang="zh-CN" b="1" dirty="0"/>
              <a:t>throw</a:t>
            </a:r>
            <a:r>
              <a:rPr lang="en-US" altLang="zh-CN" dirty="0"/>
              <a:t>(); //</a:t>
            </a:r>
            <a:r>
              <a:rPr lang="zh-CN" altLang="en-US" dirty="0"/>
              <a:t>拷贝构造函数</a:t>
            </a:r>
          </a:p>
          <a:p>
            <a:r>
              <a:rPr lang="en-US" altLang="zh-CN" dirty="0" smtClean="0"/>
              <a:t>      exception</a:t>
            </a:r>
            <a:r>
              <a:rPr lang="en-US" altLang="zh-CN" dirty="0"/>
              <a:t>&amp; </a:t>
            </a:r>
            <a:r>
              <a:rPr lang="en-US" altLang="zh-CN" b="1" dirty="0"/>
              <a:t>operator</a:t>
            </a:r>
            <a:r>
              <a:rPr lang="en-US" altLang="zh-CN" dirty="0"/>
              <a:t>= (</a:t>
            </a:r>
            <a:r>
              <a:rPr lang="en-US" altLang="zh-CN" b="1" dirty="0" err="1"/>
              <a:t>const</a:t>
            </a:r>
            <a:r>
              <a:rPr lang="en-US" altLang="zh-CN" dirty="0"/>
              <a:t> exception&amp;) </a:t>
            </a:r>
            <a:r>
              <a:rPr lang="en-US" altLang="zh-CN" b="1" dirty="0"/>
              <a:t>throw</a:t>
            </a:r>
            <a:r>
              <a:rPr lang="en-US" altLang="zh-CN" dirty="0"/>
              <a:t>(); //</a:t>
            </a:r>
            <a:r>
              <a:rPr lang="zh-CN" altLang="en-US" dirty="0"/>
              <a:t>运算符重载</a:t>
            </a:r>
          </a:p>
          <a:p>
            <a:r>
              <a:rPr lang="en-US" altLang="zh-CN" b="1" dirty="0" smtClean="0"/>
              <a:t>      virtual</a:t>
            </a:r>
            <a:r>
              <a:rPr lang="en-US" altLang="zh-CN" dirty="0" smtClean="0"/>
              <a:t> </a:t>
            </a:r>
            <a:r>
              <a:rPr lang="en-US" altLang="zh-CN" dirty="0"/>
              <a:t>~exception() </a:t>
            </a:r>
            <a:r>
              <a:rPr lang="en-US" altLang="zh-CN" b="1" dirty="0"/>
              <a:t>throw</a:t>
            </a:r>
            <a:r>
              <a:rPr lang="en-US" altLang="zh-CN" dirty="0"/>
              <a:t>(); //</a:t>
            </a:r>
            <a:r>
              <a:rPr lang="zh-CN" altLang="en-US" dirty="0"/>
              <a:t>虚析构函数</a:t>
            </a:r>
          </a:p>
          <a:p>
            <a:r>
              <a:rPr lang="en-US" altLang="zh-CN" b="1" dirty="0" smtClean="0"/>
              <a:t>      virtual</a:t>
            </a:r>
            <a:r>
              <a:rPr lang="en-US" altLang="zh-CN" dirty="0" smtClean="0"/>
              <a:t> </a:t>
            </a:r>
            <a:r>
              <a:rPr lang="en-US" altLang="zh-CN" b="1" dirty="0" err="1"/>
              <a:t>const</a:t>
            </a:r>
            <a:r>
              <a:rPr lang="en-US" altLang="zh-CN" dirty="0"/>
              <a:t> char* what() </a:t>
            </a:r>
            <a:r>
              <a:rPr lang="en-US" altLang="zh-CN" b="1" dirty="0" err="1"/>
              <a:t>const</a:t>
            </a:r>
            <a:r>
              <a:rPr lang="en-US" altLang="zh-CN" dirty="0"/>
              <a:t> </a:t>
            </a:r>
            <a:r>
              <a:rPr lang="en-US" altLang="zh-CN" b="1" dirty="0"/>
              <a:t>throw</a:t>
            </a:r>
            <a:r>
              <a:rPr lang="en-US" altLang="zh-CN" dirty="0"/>
              <a:t>(); //</a:t>
            </a:r>
            <a:r>
              <a:rPr lang="zh-CN" altLang="en-US" dirty="0"/>
              <a:t>虚函数</a:t>
            </a:r>
          </a:p>
          <a:p>
            <a:r>
              <a:rPr lang="en-US" altLang="zh-CN" dirty="0"/>
              <a:t>}</a:t>
            </a:r>
            <a:endParaRPr lang="zh-CN" altLang="en-US" dirty="0"/>
          </a:p>
          <a:p>
            <a:pPr marL="342900" indent="-342900">
              <a:buFont typeface="Wingdings" panose="05000000000000000000" pitchFamily="2" charset="2"/>
              <a:buChar char="l"/>
            </a:pPr>
            <a:r>
              <a:rPr lang="zh-CN" altLang="en-US" dirty="0"/>
              <a:t>这里需要说明的是 </a:t>
            </a:r>
            <a:r>
              <a:rPr lang="en-US" altLang="zh-CN" dirty="0"/>
              <a:t>what() </a:t>
            </a:r>
            <a:r>
              <a:rPr lang="zh-CN" altLang="en-US" dirty="0"/>
              <a:t>函数。</a:t>
            </a:r>
            <a:r>
              <a:rPr lang="en-US" altLang="zh-CN" dirty="0"/>
              <a:t>what() </a:t>
            </a:r>
            <a:r>
              <a:rPr lang="zh-CN" altLang="en-US" dirty="0"/>
              <a:t>函数返回一个能识别异常的字符串，正如它的名字“</a:t>
            </a:r>
            <a:r>
              <a:rPr lang="en-US" altLang="zh-CN" dirty="0"/>
              <a:t>what”</a:t>
            </a:r>
            <a:r>
              <a:rPr lang="zh-CN" altLang="en-US" dirty="0"/>
              <a:t>一样，可以粗略地告诉你这是什么异常。不过</a:t>
            </a:r>
            <a:r>
              <a:rPr lang="en-US" altLang="zh-CN" dirty="0"/>
              <a:t>C++</a:t>
            </a:r>
            <a:r>
              <a:rPr lang="zh-CN" altLang="en-US" dirty="0"/>
              <a:t>标准并没有规定这个字符串的格式，各个编译器的实现也不同，所以 </a:t>
            </a:r>
            <a:r>
              <a:rPr lang="en-US" altLang="zh-CN" dirty="0"/>
              <a:t>what() </a:t>
            </a:r>
            <a:r>
              <a:rPr lang="zh-CN" altLang="en-US" dirty="0"/>
              <a:t>的返回值仅供参考。</a:t>
            </a:r>
          </a:p>
        </p:txBody>
      </p:sp>
    </p:spTree>
    <p:extLst>
      <p:ext uri="{BB962C8B-B14F-4D97-AF65-F5344CB8AC3E}">
        <p14:creationId xmlns:p14="http://schemas.microsoft.com/office/powerpoint/2010/main" val="280932223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
        <p:nvSpPr>
          <p:cNvPr id="2" name="文本框 1"/>
          <p:cNvSpPr txBox="1"/>
          <p:nvPr/>
        </p:nvSpPr>
        <p:spPr>
          <a:xfrm>
            <a:off x="190928" y="1197546"/>
            <a:ext cx="11668887" cy="461665"/>
          </a:xfrm>
          <a:prstGeom prst="rect">
            <a:avLst/>
          </a:prstGeom>
          <a:noFill/>
        </p:spPr>
        <p:txBody>
          <a:bodyPr wrap="square" rtlCol="0">
            <a:spAutoFit/>
          </a:bodyPr>
          <a:lstStyle/>
          <a:p>
            <a:r>
              <a:rPr lang="zh-CN" altLang="en-US" dirty="0"/>
              <a:t>下图展示了 </a:t>
            </a:r>
            <a:r>
              <a:rPr lang="en-US" altLang="zh-CN" dirty="0"/>
              <a:t>exception </a:t>
            </a:r>
            <a:r>
              <a:rPr lang="zh-CN" altLang="en-US" dirty="0"/>
              <a:t>类的继承层次：</a:t>
            </a:r>
          </a:p>
        </p:txBody>
      </p:sp>
      <p:pic>
        <p:nvPicPr>
          <p:cNvPr id="1026" name="Picture 2" descr="C++ exception类层次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711" y="1845618"/>
            <a:ext cx="6962775" cy="442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9490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
        <p:nvSpPr>
          <p:cNvPr id="11" name="文本框 10"/>
          <p:cNvSpPr txBox="1"/>
          <p:nvPr/>
        </p:nvSpPr>
        <p:spPr>
          <a:xfrm>
            <a:off x="125777" y="909514"/>
            <a:ext cx="11668887" cy="830997"/>
          </a:xfrm>
          <a:prstGeom prst="rect">
            <a:avLst/>
          </a:prstGeom>
          <a:noFill/>
        </p:spPr>
        <p:txBody>
          <a:bodyPr wrap="square" rtlCol="0">
            <a:spAutoFit/>
          </a:bodyPr>
          <a:lstStyle/>
          <a:p>
            <a:r>
              <a:rPr lang="en-US" altLang="zh-CN" dirty="0"/>
              <a:t>exception </a:t>
            </a:r>
            <a:r>
              <a:rPr lang="zh-CN" altLang="en-US" dirty="0"/>
              <a:t>类的直接派生类</a:t>
            </a:r>
            <a:r>
              <a:rPr lang="zh-CN" altLang="en-US" dirty="0" smtClean="0"/>
              <a:t>：</a:t>
            </a:r>
            <a:endParaRPr lang="en-US" altLang="zh-CN" dirty="0" smtClean="0"/>
          </a:p>
          <a:p>
            <a:endParaRPr lang="zh-CN" altLang="en-US" dirty="0"/>
          </a:p>
        </p:txBody>
      </p:sp>
      <p:graphicFrame>
        <p:nvGraphicFramePr>
          <p:cNvPr id="2" name="表格 1"/>
          <p:cNvGraphicFramePr>
            <a:graphicFrameLocks noGrp="1"/>
          </p:cNvGraphicFramePr>
          <p:nvPr/>
        </p:nvGraphicFramePr>
        <p:xfrm>
          <a:off x="838200" y="1952307"/>
          <a:ext cx="10521950" cy="4099560"/>
        </p:xfrm>
        <a:graphic>
          <a:graphicData uri="http://schemas.openxmlformats.org/drawingml/2006/table">
            <a:tbl>
              <a:tblPr/>
              <a:tblGrid>
                <a:gridCol w="5260975">
                  <a:extLst>
                    <a:ext uri="{9D8B030D-6E8A-4147-A177-3AD203B41FA5}">
                      <a16:colId xmlns:a16="http://schemas.microsoft.com/office/drawing/2014/main" val="3812988764"/>
                    </a:ext>
                  </a:extLst>
                </a:gridCol>
                <a:gridCol w="5260975">
                  <a:extLst>
                    <a:ext uri="{9D8B030D-6E8A-4147-A177-3AD203B41FA5}">
                      <a16:colId xmlns:a16="http://schemas.microsoft.com/office/drawing/2014/main" val="1324199163"/>
                    </a:ext>
                  </a:extLst>
                </a:gridCol>
              </a:tblGrid>
              <a:tr h="0">
                <a:tc>
                  <a:txBody>
                    <a:bodyPr/>
                    <a:lstStyle/>
                    <a:p>
                      <a:r>
                        <a:rPr lang="zh-CN" altLang="en-US">
                          <a:solidFill>
                            <a:srgbClr val="444444"/>
                          </a:solidFill>
                          <a:effectLst/>
                        </a:rPr>
                        <a:t>异常名称</a:t>
                      </a:r>
                    </a:p>
                  </a:txBody>
                  <a:tcPr marL="31750" marR="317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DEDED"/>
                    </a:solidFill>
                  </a:tcPr>
                </a:tc>
                <a:tc>
                  <a:txBody>
                    <a:bodyPr/>
                    <a:lstStyle/>
                    <a:p>
                      <a:r>
                        <a:rPr lang="zh-CN" altLang="en-US">
                          <a:solidFill>
                            <a:srgbClr val="444444"/>
                          </a:solidFill>
                          <a:effectLst/>
                        </a:rPr>
                        <a:t>说  明</a:t>
                      </a:r>
                    </a:p>
                  </a:txBody>
                  <a:tcPr marL="31750" marR="317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DEDED"/>
                    </a:solidFill>
                  </a:tcPr>
                </a:tc>
                <a:extLst>
                  <a:ext uri="{0D108BD9-81ED-4DB2-BD59-A6C34878D82A}">
                    <a16:rowId xmlns:a16="http://schemas.microsoft.com/office/drawing/2014/main" val="3482069894"/>
                  </a:ext>
                </a:extLst>
              </a:tr>
              <a:tr h="0">
                <a:tc>
                  <a:txBody>
                    <a:bodyPr/>
                    <a:lstStyle/>
                    <a:p>
                      <a:r>
                        <a:rPr lang="en-US">
                          <a:effectLst/>
                        </a:rPr>
                        <a:t>logic_error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逻辑错误。</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6012389"/>
                  </a:ext>
                </a:extLst>
              </a:tr>
              <a:tr h="0">
                <a:tc>
                  <a:txBody>
                    <a:bodyPr/>
                    <a:lstStyle/>
                    <a:p>
                      <a:r>
                        <a:rPr lang="en-US">
                          <a:effectLst/>
                        </a:rPr>
                        <a:t>runtime_error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运行时错误。</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90041207"/>
                  </a:ext>
                </a:extLst>
              </a:tr>
              <a:tr h="0">
                <a:tc>
                  <a:txBody>
                    <a:bodyPr/>
                    <a:lstStyle/>
                    <a:p>
                      <a:r>
                        <a:rPr lang="en-US">
                          <a:effectLst/>
                        </a:rPr>
                        <a:t>bad_alloc</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使用 </a:t>
                      </a:r>
                      <a:r>
                        <a:rPr lang="en-US">
                          <a:effectLst/>
                        </a:rPr>
                        <a:t>new </a:t>
                      </a:r>
                      <a:r>
                        <a:rPr lang="zh-CN" altLang="en-US">
                          <a:effectLst/>
                        </a:rPr>
                        <a:t>或 </a:t>
                      </a:r>
                      <a:r>
                        <a:rPr lang="en-US">
                          <a:effectLst/>
                        </a:rPr>
                        <a:t>new[ ] </a:t>
                      </a:r>
                      <a:r>
                        <a:rPr lang="zh-CN" altLang="en-US">
                          <a:effectLst/>
                        </a:rPr>
                        <a:t>分配内存失败时抛出的异常。</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23372413"/>
                  </a:ext>
                </a:extLst>
              </a:tr>
              <a:tr h="0">
                <a:tc>
                  <a:txBody>
                    <a:bodyPr/>
                    <a:lstStyle/>
                    <a:p>
                      <a:r>
                        <a:rPr lang="en-US">
                          <a:effectLst/>
                        </a:rPr>
                        <a:t>bad_typeid</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使用 </a:t>
                      </a:r>
                      <a:r>
                        <a:rPr lang="en-US" altLang="zh-CN">
                          <a:effectLst/>
                        </a:rPr>
                        <a:t>typeid </a:t>
                      </a:r>
                      <a:r>
                        <a:rPr lang="zh-CN" altLang="en-US">
                          <a:effectLst/>
                        </a:rPr>
                        <a:t>操作一个 </a:t>
                      </a:r>
                      <a:r>
                        <a:rPr lang="en-US" altLang="zh-CN">
                          <a:effectLst/>
                        </a:rPr>
                        <a:t>NULL </a:t>
                      </a:r>
                      <a:r>
                        <a:rPr lang="zh-CN" altLang="en-US" u="none" strike="noStrike">
                          <a:solidFill>
                            <a:srgbClr val="007DBB"/>
                          </a:solidFill>
                          <a:effectLst/>
                          <a:hlinkClick r:id="rId5"/>
                        </a:rPr>
                        <a:t>指针</a:t>
                      </a:r>
                      <a:r>
                        <a:rPr lang="zh-CN" altLang="en-US">
                          <a:effectLst/>
                        </a:rPr>
                        <a:t>，而且该指针是带有虚函数的类，这时抛出 </a:t>
                      </a:r>
                      <a:r>
                        <a:rPr lang="en-US" altLang="zh-CN">
                          <a:effectLst/>
                        </a:rPr>
                        <a:t>bad_typeid </a:t>
                      </a:r>
                      <a:r>
                        <a:rPr lang="zh-CN" altLang="en-US">
                          <a:effectLst/>
                        </a:rPr>
                        <a:t>异常。</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41591837"/>
                  </a:ext>
                </a:extLst>
              </a:tr>
              <a:tr h="0">
                <a:tc>
                  <a:txBody>
                    <a:bodyPr/>
                    <a:lstStyle/>
                    <a:p>
                      <a:r>
                        <a:rPr lang="en-US">
                          <a:effectLst/>
                        </a:rPr>
                        <a:t>bad_cast</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使用 </a:t>
                      </a:r>
                      <a:r>
                        <a:rPr lang="en-US">
                          <a:effectLst/>
                        </a:rPr>
                        <a:t>dynamic_cast </a:t>
                      </a:r>
                      <a:r>
                        <a:rPr lang="zh-CN" altLang="en-US">
                          <a:effectLst/>
                        </a:rPr>
                        <a:t>转换失败时抛出的异常。</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53409187"/>
                  </a:ext>
                </a:extLst>
              </a:tr>
              <a:tr h="0">
                <a:tc>
                  <a:txBody>
                    <a:bodyPr/>
                    <a:lstStyle/>
                    <a:p>
                      <a:r>
                        <a:rPr lang="en-US">
                          <a:effectLst/>
                        </a:rPr>
                        <a:t>ios_base::failure</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en-US">
                          <a:effectLst/>
                        </a:rPr>
                        <a:t>io </a:t>
                      </a:r>
                      <a:r>
                        <a:rPr lang="zh-CN" altLang="en-US">
                          <a:effectLst/>
                        </a:rPr>
                        <a:t>过程中出现的异常。</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48743992"/>
                  </a:ext>
                </a:extLst>
              </a:tr>
              <a:tr h="0">
                <a:tc>
                  <a:txBody>
                    <a:bodyPr/>
                    <a:lstStyle/>
                    <a:p>
                      <a:r>
                        <a:rPr lang="en-US">
                          <a:effectLst/>
                        </a:rPr>
                        <a:t>bad_exception</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dirty="0">
                          <a:effectLst/>
                        </a:rPr>
                        <a:t>这是个特殊的异常，如果函数的异常列表里声明了 </a:t>
                      </a:r>
                      <a:r>
                        <a:rPr lang="en-US" dirty="0" err="1">
                          <a:effectLst/>
                        </a:rPr>
                        <a:t>bad_exception</a:t>
                      </a:r>
                      <a:r>
                        <a:rPr lang="en-US" dirty="0">
                          <a:effectLst/>
                        </a:rPr>
                        <a:t> </a:t>
                      </a:r>
                      <a:r>
                        <a:rPr lang="zh-CN" altLang="en-US" dirty="0">
                          <a:effectLst/>
                        </a:rPr>
                        <a:t>异常，当函数内部抛出了异常列表中没有的异常时，如果调用的 </a:t>
                      </a:r>
                      <a:r>
                        <a:rPr lang="en-US" dirty="0">
                          <a:effectLst/>
                        </a:rPr>
                        <a:t>unexpected() </a:t>
                      </a:r>
                      <a:r>
                        <a:rPr lang="zh-CN" altLang="en-US" dirty="0">
                          <a:effectLst/>
                        </a:rPr>
                        <a:t>函数中抛出了异常，不论什么类型，都会被替换为 </a:t>
                      </a:r>
                      <a:r>
                        <a:rPr lang="en-US" dirty="0" err="1">
                          <a:effectLst/>
                        </a:rPr>
                        <a:t>bad_exception</a:t>
                      </a:r>
                      <a:r>
                        <a:rPr lang="en-US" dirty="0">
                          <a:effectLst/>
                        </a:rPr>
                        <a:t> </a:t>
                      </a:r>
                      <a:r>
                        <a:rPr lang="zh-CN" altLang="en-US" dirty="0">
                          <a:effectLst/>
                        </a:rPr>
                        <a:t>类型。</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3371105"/>
                  </a:ext>
                </a:extLst>
              </a:tr>
            </a:tbl>
          </a:graphicData>
        </a:graphic>
      </p:graphicFrame>
    </p:spTree>
    <p:extLst>
      <p:ext uri="{BB962C8B-B14F-4D97-AF65-F5344CB8AC3E}">
        <p14:creationId xmlns:p14="http://schemas.microsoft.com/office/powerpoint/2010/main" val="218732123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Tree>
    <p:extLst>
      <p:ext uri="{BB962C8B-B14F-4D97-AF65-F5344CB8AC3E}">
        <p14:creationId xmlns:p14="http://schemas.microsoft.com/office/powerpoint/2010/main" val="63904833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
        <p:nvSpPr>
          <p:cNvPr id="11" name="文本框 10"/>
          <p:cNvSpPr txBox="1"/>
          <p:nvPr/>
        </p:nvSpPr>
        <p:spPr>
          <a:xfrm>
            <a:off x="125777" y="909514"/>
            <a:ext cx="11668887" cy="830997"/>
          </a:xfrm>
          <a:prstGeom prst="rect">
            <a:avLst/>
          </a:prstGeom>
          <a:noFill/>
        </p:spPr>
        <p:txBody>
          <a:bodyPr wrap="square" rtlCol="0">
            <a:spAutoFit/>
          </a:bodyPr>
          <a:lstStyle/>
          <a:p>
            <a:r>
              <a:rPr lang="en-US" altLang="zh-CN" dirty="0" err="1"/>
              <a:t>logic_error</a:t>
            </a:r>
            <a:r>
              <a:rPr lang="en-US" altLang="zh-CN" dirty="0"/>
              <a:t> </a:t>
            </a:r>
            <a:r>
              <a:rPr lang="zh-CN" altLang="en-US" dirty="0"/>
              <a:t>的派生</a:t>
            </a:r>
            <a:r>
              <a:rPr lang="zh-CN" altLang="en-US" dirty="0" smtClean="0"/>
              <a:t>类：</a:t>
            </a:r>
            <a:endParaRPr lang="en-US" altLang="zh-CN" dirty="0" smtClean="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251721590"/>
              </p:ext>
            </p:extLst>
          </p:nvPr>
        </p:nvGraphicFramePr>
        <p:xfrm>
          <a:off x="528207" y="1629594"/>
          <a:ext cx="10521950" cy="2811780"/>
        </p:xfrm>
        <a:graphic>
          <a:graphicData uri="http://schemas.openxmlformats.org/drawingml/2006/table">
            <a:tbl>
              <a:tblPr/>
              <a:tblGrid>
                <a:gridCol w="5260975">
                  <a:extLst>
                    <a:ext uri="{9D8B030D-6E8A-4147-A177-3AD203B41FA5}">
                      <a16:colId xmlns:a16="http://schemas.microsoft.com/office/drawing/2014/main" val="2660313799"/>
                    </a:ext>
                  </a:extLst>
                </a:gridCol>
                <a:gridCol w="5260975">
                  <a:extLst>
                    <a:ext uri="{9D8B030D-6E8A-4147-A177-3AD203B41FA5}">
                      <a16:colId xmlns:a16="http://schemas.microsoft.com/office/drawing/2014/main" val="3786275125"/>
                    </a:ext>
                  </a:extLst>
                </a:gridCol>
              </a:tblGrid>
              <a:tr h="0">
                <a:tc>
                  <a:txBody>
                    <a:bodyPr/>
                    <a:lstStyle/>
                    <a:p>
                      <a:r>
                        <a:rPr lang="zh-CN" altLang="en-US">
                          <a:solidFill>
                            <a:srgbClr val="444444"/>
                          </a:solidFill>
                          <a:effectLst/>
                        </a:rPr>
                        <a:t>异常名称</a:t>
                      </a:r>
                    </a:p>
                  </a:txBody>
                  <a:tcPr marL="31750" marR="317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DEDED"/>
                    </a:solidFill>
                  </a:tcPr>
                </a:tc>
                <a:tc>
                  <a:txBody>
                    <a:bodyPr/>
                    <a:lstStyle/>
                    <a:p>
                      <a:r>
                        <a:rPr lang="zh-CN" altLang="en-US">
                          <a:solidFill>
                            <a:srgbClr val="444444"/>
                          </a:solidFill>
                          <a:effectLst/>
                        </a:rPr>
                        <a:t>说  明</a:t>
                      </a:r>
                    </a:p>
                  </a:txBody>
                  <a:tcPr marL="31750" marR="317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DEDED"/>
                    </a:solidFill>
                  </a:tcPr>
                </a:tc>
                <a:extLst>
                  <a:ext uri="{0D108BD9-81ED-4DB2-BD59-A6C34878D82A}">
                    <a16:rowId xmlns:a16="http://schemas.microsoft.com/office/drawing/2014/main" val="3530341086"/>
                  </a:ext>
                </a:extLst>
              </a:tr>
              <a:tr h="0">
                <a:tc>
                  <a:txBody>
                    <a:bodyPr/>
                    <a:lstStyle/>
                    <a:p>
                      <a:r>
                        <a:rPr lang="en-US">
                          <a:effectLst/>
                        </a:rPr>
                        <a:t>length_error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试图生成一个超出该类型最大长度的对象时抛出该异常，例如 </a:t>
                      </a:r>
                      <a:r>
                        <a:rPr lang="en-US" altLang="zh-CN">
                          <a:effectLst/>
                        </a:rPr>
                        <a:t>vector </a:t>
                      </a:r>
                      <a:r>
                        <a:rPr lang="zh-CN" altLang="en-US">
                          <a:effectLst/>
                        </a:rPr>
                        <a:t>的 </a:t>
                      </a:r>
                      <a:r>
                        <a:rPr lang="en-US" altLang="zh-CN">
                          <a:effectLst/>
                        </a:rPr>
                        <a:t>resize </a:t>
                      </a:r>
                      <a:r>
                        <a:rPr lang="zh-CN" altLang="en-US">
                          <a:effectLst/>
                        </a:rPr>
                        <a:t>操作。</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39625125"/>
                  </a:ext>
                </a:extLst>
              </a:tr>
              <a:tr h="0">
                <a:tc>
                  <a:txBody>
                    <a:bodyPr/>
                    <a:lstStyle/>
                    <a:p>
                      <a:r>
                        <a:rPr lang="en-US">
                          <a:effectLst/>
                        </a:rPr>
                        <a:t>domain_error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参数的值域错误，主要用在数学函数中，例如使用一个负值调用只能操作非负数的函数。</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93433354"/>
                  </a:ext>
                </a:extLst>
              </a:tr>
              <a:tr h="0">
                <a:tc>
                  <a:txBody>
                    <a:bodyPr/>
                    <a:lstStyle/>
                    <a:p>
                      <a:r>
                        <a:rPr lang="en-US">
                          <a:effectLst/>
                        </a:rPr>
                        <a:t>out_of_range</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超出有效范围。</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54074864"/>
                  </a:ext>
                </a:extLst>
              </a:tr>
              <a:tr h="0">
                <a:tc>
                  <a:txBody>
                    <a:bodyPr/>
                    <a:lstStyle/>
                    <a:p>
                      <a:r>
                        <a:rPr lang="en-US">
                          <a:effectLst/>
                        </a:rPr>
                        <a:t>invalid_argument</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dirty="0">
                          <a:effectLst/>
                        </a:rPr>
                        <a:t>参数不合适。在标准库中，当利用</a:t>
                      </a:r>
                      <a:r>
                        <a:rPr lang="en-US" altLang="zh-CN" dirty="0">
                          <a:effectLst/>
                        </a:rPr>
                        <a:t>string</a:t>
                      </a:r>
                      <a:r>
                        <a:rPr lang="zh-CN" altLang="en-US" dirty="0">
                          <a:effectLst/>
                        </a:rPr>
                        <a:t>对象构造 </a:t>
                      </a:r>
                      <a:r>
                        <a:rPr lang="en-US" altLang="zh-CN" dirty="0" err="1">
                          <a:effectLst/>
                        </a:rPr>
                        <a:t>bitset</a:t>
                      </a:r>
                      <a:r>
                        <a:rPr lang="en-US" altLang="zh-CN" dirty="0">
                          <a:effectLst/>
                        </a:rPr>
                        <a:t> </a:t>
                      </a:r>
                      <a:r>
                        <a:rPr lang="zh-CN" altLang="en-US" dirty="0">
                          <a:effectLst/>
                        </a:rPr>
                        <a:t>时，而 </a:t>
                      </a:r>
                      <a:r>
                        <a:rPr lang="en-US" altLang="zh-CN" dirty="0">
                          <a:effectLst/>
                        </a:rPr>
                        <a:t>string </a:t>
                      </a:r>
                      <a:r>
                        <a:rPr lang="zh-CN" altLang="en-US" dirty="0">
                          <a:effectLst/>
                        </a:rPr>
                        <a:t>中的字符不是 </a:t>
                      </a:r>
                      <a:r>
                        <a:rPr lang="en-US" altLang="zh-CN" dirty="0">
                          <a:effectLst/>
                        </a:rPr>
                        <a:t>0 </a:t>
                      </a:r>
                      <a:r>
                        <a:rPr lang="zh-CN" altLang="en-US" dirty="0">
                          <a:effectLst/>
                        </a:rPr>
                        <a:t>或</a:t>
                      </a:r>
                      <a:r>
                        <a:rPr lang="en-US" altLang="zh-CN" dirty="0">
                          <a:effectLst/>
                        </a:rPr>
                        <a:t>1 </a:t>
                      </a:r>
                      <a:r>
                        <a:rPr lang="zh-CN" altLang="en-US" dirty="0">
                          <a:effectLst/>
                        </a:rPr>
                        <a:t>的时候，抛出该异常。</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56363998"/>
                  </a:ext>
                </a:extLst>
              </a:tr>
            </a:tbl>
          </a:graphicData>
        </a:graphic>
      </p:graphicFrame>
      <p:sp>
        <p:nvSpPr>
          <p:cNvPr id="6" name="Rectangle 2"/>
          <p:cNvSpPr>
            <a:spLocks noChangeArrowheads="1"/>
          </p:cNvSpPr>
          <p:nvPr/>
        </p:nvSpPr>
        <p:spPr bwMode="auto">
          <a:xfrm>
            <a:off x="528207" y="162896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smtClean="0">
                <a:ln>
                  <a:noFill/>
                </a:ln>
                <a:solidFill>
                  <a:schemeClr val="tx1"/>
                </a:solidFill>
                <a:effectLst/>
                <a:latin typeface="Arial" panose="020B0604020202020204" pitchFamily="34" charset="0"/>
              </a:rPr>
              <a:t/>
            </a: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293171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85" name="矩形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51" y="-26590"/>
            <a:ext cx="660407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0247"/>
            <a:ext cx="466725" cy="468313"/>
            <a:chOff x="1192404" y="608225"/>
            <a:chExt cx="1755828" cy="1759616"/>
          </a:xfrm>
        </p:grpSpPr>
        <p:grpSp>
          <p:nvGrpSpPr>
            <p:cNvPr id="993288"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93291"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9329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4" name="TextBox 64"/>
          <p:cNvSpPr txBox="1">
            <a:spLocks noChangeArrowheads="1"/>
          </p:cNvSpPr>
          <p:nvPr/>
        </p:nvSpPr>
        <p:spPr bwMode="auto">
          <a:xfrm>
            <a:off x="660302" y="25797"/>
            <a:ext cx="4608512"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dirty="0"/>
              <a:t>1. C++</a:t>
            </a:r>
            <a:r>
              <a:rPr lang="zh-CN" altLang="en-US" dirty="0"/>
              <a:t>标准异常的基</a:t>
            </a:r>
            <a:r>
              <a:rPr lang="zh-CN" altLang="en-US" dirty="0" smtClean="0"/>
              <a:t>类</a:t>
            </a:r>
            <a:endParaRPr lang="zh-CN" altLang="en-US" dirty="0"/>
          </a:p>
        </p:txBody>
      </p:sp>
      <p:sp>
        <p:nvSpPr>
          <p:cNvPr id="11" name="文本框 10"/>
          <p:cNvSpPr txBox="1"/>
          <p:nvPr/>
        </p:nvSpPr>
        <p:spPr>
          <a:xfrm>
            <a:off x="125777" y="909514"/>
            <a:ext cx="11668887" cy="461665"/>
          </a:xfrm>
          <a:prstGeom prst="rect">
            <a:avLst/>
          </a:prstGeom>
          <a:noFill/>
        </p:spPr>
        <p:txBody>
          <a:bodyPr wrap="square" rtlCol="0">
            <a:spAutoFit/>
          </a:bodyPr>
          <a:lstStyle/>
          <a:p>
            <a:r>
              <a:rPr lang="en-US" altLang="zh-CN" dirty="0" err="1"/>
              <a:t>untime_error</a:t>
            </a:r>
            <a:r>
              <a:rPr lang="en-US" altLang="zh-CN" dirty="0"/>
              <a:t> </a:t>
            </a:r>
            <a:r>
              <a:rPr lang="zh-CN" altLang="en-US" dirty="0"/>
              <a:t>的派生类：</a:t>
            </a:r>
          </a:p>
        </p:txBody>
      </p:sp>
      <p:graphicFrame>
        <p:nvGraphicFramePr>
          <p:cNvPr id="2" name="表格 1"/>
          <p:cNvGraphicFramePr>
            <a:graphicFrameLocks noGrp="1"/>
          </p:cNvGraphicFramePr>
          <p:nvPr>
            <p:extLst>
              <p:ext uri="{D42A27DB-BD31-4B8C-83A1-F6EECF244321}">
                <p14:modId xmlns:p14="http://schemas.microsoft.com/office/powerpoint/2010/main" val="1884181423"/>
              </p:ext>
            </p:extLst>
          </p:nvPr>
        </p:nvGraphicFramePr>
        <p:xfrm>
          <a:off x="671310" y="1660519"/>
          <a:ext cx="10521950" cy="1376680"/>
        </p:xfrm>
        <a:graphic>
          <a:graphicData uri="http://schemas.openxmlformats.org/drawingml/2006/table">
            <a:tbl>
              <a:tblPr/>
              <a:tblGrid>
                <a:gridCol w="5260975">
                  <a:extLst>
                    <a:ext uri="{9D8B030D-6E8A-4147-A177-3AD203B41FA5}">
                      <a16:colId xmlns:a16="http://schemas.microsoft.com/office/drawing/2014/main" val="3518582903"/>
                    </a:ext>
                  </a:extLst>
                </a:gridCol>
                <a:gridCol w="5260975">
                  <a:extLst>
                    <a:ext uri="{9D8B030D-6E8A-4147-A177-3AD203B41FA5}">
                      <a16:colId xmlns:a16="http://schemas.microsoft.com/office/drawing/2014/main" val="3271069476"/>
                    </a:ext>
                  </a:extLst>
                </a:gridCol>
              </a:tblGrid>
              <a:tr h="0">
                <a:tc>
                  <a:txBody>
                    <a:bodyPr/>
                    <a:lstStyle/>
                    <a:p>
                      <a:r>
                        <a:rPr lang="zh-CN" altLang="en-US" dirty="0">
                          <a:solidFill>
                            <a:srgbClr val="444444"/>
                          </a:solidFill>
                          <a:effectLst/>
                        </a:rPr>
                        <a:t>异常名称</a:t>
                      </a:r>
                    </a:p>
                  </a:txBody>
                  <a:tcPr marL="31750" marR="317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DEDED"/>
                    </a:solidFill>
                  </a:tcPr>
                </a:tc>
                <a:tc>
                  <a:txBody>
                    <a:bodyPr/>
                    <a:lstStyle/>
                    <a:p>
                      <a:r>
                        <a:rPr lang="zh-CN" altLang="en-US">
                          <a:solidFill>
                            <a:srgbClr val="444444"/>
                          </a:solidFill>
                          <a:effectLst/>
                        </a:rPr>
                        <a:t>说  明</a:t>
                      </a:r>
                    </a:p>
                  </a:txBody>
                  <a:tcPr marL="31750" marR="31750" marT="44450" marB="444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DEDED"/>
                    </a:solidFill>
                  </a:tcPr>
                </a:tc>
                <a:extLst>
                  <a:ext uri="{0D108BD9-81ED-4DB2-BD59-A6C34878D82A}">
                    <a16:rowId xmlns:a16="http://schemas.microsoft.com/office/drawing/2014/main" val="4186820693"/>
                  </a:ext>
                </a:extLst>
              </a:tr>
              <a:tr h="0">
                <a:tc>
                  <a:txBody>
                    <a:bodyPr/>
                    <a:lstStyle/>
                    <a:p>
                      <a:r>
                        <a:rPr lang="en-US">
                          <a:effectLst/>
                        </a:rPr>
                        <a:t>range_error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计算结果超出了有意义的值域范围。</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71610329"/>
                  </a:ext>
                </a:extLst>
              </a:tr>
              <a:tr h="0">
                <a:tc>
                  <a:txBody>
                    <a:bodyPr/>
                    <a:lstStyle/>
                    <a:p>
                      <a:r>
                        <a:rPr lang="en-US">
                          <a:effectLst/>
                        </a:rPr>
                        <a:t>overflow_error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a:effectLst/>
                        </a:rPr>
                        <a:t>算术计算上溢。</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94595611"/>
                  </a:ext>
                </a:extLst>
              </a:tr>
              <a:tr h="0">
                <a:tc>
                  <a:txBody>
                    <a:bodyPr/>
                    <a:lstStyle/>
                    <a:p>
                      <a:r>
                        <a:rPr lang="en-US">
                          <a:effectLst/>
                        </a:rPr>
                        <a:t>underflow_error</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r>
                        <a:rPr lang="zh-CN" altLang="en-US" dirty="0">
                          <a:effectLst/>
                        </a:rPr>
                        <a:t>算术计算下溢。</a:t>
                      </a:r>
                    </a:p>
                  </a:txBody>
                  <a:tcPr marL="31750" marR="31750" marT="31750" marB="3175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60481400"/>
                  </a:ext>
                </a:extLst>
              </a:tr>
            </a:tbl>
          </a:graphicData>
        </a:graphic>
      </p:graphicFrame>
    </p:spTree>
    <p:extLst>
      <p:ext uri="{BB962C8B-B14F-4D97-AF65-F5344CB8AC3E}">
        <p14:creationId xmlns:p14="http://schemas.microsoft.com/office/powerpoint/2010/main" val="68956331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ppt_w</p:attrName>
                                        </p:attrNameLst>
                                      </p:cBhvr>
                                      <p:tavLst>
                                        <p:tav tm="0" fmla="#ppt_w*sin(2.5*pi*$)">
                                          <p:val>
                                            <p:fltVal val="0"/>
                                          </p:val>
                                        </p:tav>
                                        <p:tav tm="100000">
                                          <p:val>
                                            <p:fltVal val="1"/>
                                          </p:val>
                                        </p:tav>
                                      </p:tavLst>
                                    </p:anim>
                                    <p:anim calcmode="lin" valueType="num">
                                      <p:cBhvr>
                                        <p:cTn id="9" dur="1000" fill="hold"/>
                                        <p:tgtEl>
                                          <p:spTgt spid="4"/>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5492874"/>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5227761"/>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5165849"/>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effectLst>
                  <a:outerShdw blurRad="38100" dist="38100" dir="2700000" algn="tl">
                    <a:srgbClr val="C0C0C0"/>
                  </a:outerShdw>
                </a:effectLst>
              </a:rPr>
              <a:t>异常处理的实现机制</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ChangeArrowheads="1"/>
          </p:cNvSpPr>
          <p:nvPr/>
        </p:nvSpPr>
        <p:spPr bwMode="auto">
          <a:xfrm>
            <a:off x="1705547" y="1905441"/>
            <a:ext cx="3883924" cy="411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96" tIns="46049" rIns="92096" bIns="46049"/>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1" b="1">
                <a:solidFill>
                  <a:srgbClr val="3232C8"/>
                </a:solidFill>
                <a:latin typeface="宋体" panose="02010600030101010101" pitchFamily="2" charset="-122"/>
                <a:ea typeface="黑体" panose="02010609060101010101" pitchFamily="49" charset="-122"/>
              </a:rPr>
              <a:t>抛掷异常的程序段</a:t>
            </a:r>
          </a:p>
          <a:p>
            <a:pPr lvl="1" eaLnBrk="1" hangingPunct="1">
              <a:buClr>
                <a:schemeClr val="hlink"/>
              </a:buClr>
              <a:buSzPct val="55000"/>
              <a:buFont typeface="Wingdings" panose="05000000000000000000" pitchFamily="2" charset="2"/>
              <a:buNone/>
            </a:pPr>
            <a:endParaRPr lang="zh-CN" altLang="en-US">
              <a:latin typeface="宋体" panose="02010600030101010101" pitchFamily="2" charset="-122"/>
            </a:endParaRPr>
          </a:p>
          <a:p>
            <a:pPr lvl="1" eaLnBrk="1" hangingPunct="1">
              <a:buClr>
                <a:schemeClr val="hlink"/>
              </a:buClr>
              <a:buSzPct val="55000"/>
              <a:buFont typeface="Wingdings" panose="05000000000000000000" pitchFamily="2" charset="2"/>
              <a:buNone/>
            </a:pPr>
            <a:r>
              <a:rPr lang="en-US" altLang="zh-CN" sz="2801">
                <a:latin typeface="宋体" panose="02010600030101010101" pitchFamily="2" charset="-122"/>
                <a:ea typeface="黑体" panose="02010609060101010101" pitchFamily="49" charset="-122"/>
              </a:rPr>
              <a:t>……</a:t>
            </a:r>
            <a:endParaRPr lang="en-US" altLang="zh-CN" sz="2801">
              <a:latin typeface="黑体" panose="02010609060101010101" pitchFamily="49" charset="-122"/>
              <a:ea typeface="黑体" panose="02010609060101010101" pitchFamily="49" charset="-122"/>
            </a:endParaRPr>
          </a:p>
          <a:p>
            <a:pPr lvl="1" eaLnBrk="1" hangingPunct="1">
              <a:buClr>
                <a:schemeClr val="hlink"/>
              </a:buClr>
              <a:buSzPct val="55000"/>
              <a:buFont typeface="Wingdings" panose="05000000000000000000" pitchFamily="2" charset="2"/>
              <a:buNone/>
            </a:pPr>
            <a:r>
              <a:rPr lang="en-US" altLang="zh-CN" sz="2801">
                <a:solidFill>
                  <a:srgbClr val="CC0000"/>
                </a:solidFill>
                <a:latin typeface="Tahoma" panose="020B0604030504040204" pitchFamily="34" charset="0"/>
                <a:ea typeface="黑体" panose="02010609060101010101" pitchFamily="49" charset="-122"/>
              </a:rPr>
              <a:t>throw </a:t>
            </a:r>
            <a:r>
              <a:rPr lang="en-US" altLang="zh-CN" sz="2801">
                <a:latin typeface="黑体" panose="02010609060101010101" pitchFamily="49" charset="-122"/>
                <a:ea typeface="黑体" panose="02010609060101010101" pitchFamily="49" charset="-122"/>
              </a:rPr>
              <a:t> </a:t>
            </a:r>
            <a:r>
              <a:rPr lang="zh-CN" altLang="en-US" sz="2801">
                <a:latin typeface="黑体" panose="02010609060101010101" pitchFamily="49" charset="-122"/>
                <a:ea typeface="黑体" panose="02010609060101010101" pitchFamily="49" charset="-122"/>
              </a:rPr>
              <a:t>表达式</a:t>
            </a:r>
            <a:r>
              <a:rPr lang="en-US" altLang="zh-CN" sz="2801">
                <a:latin typeface="黑体" panose="02010609060101010101" pitchFamily="49" charset="-122"/>
                <a:ea typeface="黑体" panose="02010609060101010101" pitchFamily="49" charset="-122"/>
              </a:rPr>
              <a:t>;</a:t>
            </a:r>
          </a:p>
          <a:p>
            <a:pPr lvl="1" eaLnBrk="1" hangingPunct="1">
              <a:buClr>
                <a:schemeClr val="hlink"/>
              </a:buClr>
              <a:buSzPct val="55000"/>
              <a:buFont typeface="Wingdings" panose="05000000000000000000" pitchFamily="2" charset="2"/>
              <a:buNone/>
            </a:pPr>
            <a:r>
              <a:rPr lang="zh-CN" altLang="en-US" sz="2801">
                <a:latin typeface="黑体" panose="02010609060101010101" pitchFamily="49" charset="-122"/>
                <a:ea typeface="黑体" panose="02010609060101010101" pitchFamily="49" charset="-122"/>
              </a:rPr>
              <a:t>（异常抛出）</a:t>
            </a:r>
          </a:p>
          <a:p>
            <a:pPr lvl="1" eaLnBrk="1" hangingPunct="1">
              <a:buClr>
                <a:schemeClr val="hlink"/>
              </a:buClr>
              <a:buSzPct val="55000"/>
              <a:buFont typeface="Wingdings" panose="05000000000000000000" pitchFamily="2" charset="2"/>
              <a:buNone/>
            </a:pPr>
            <a:r>
              <a:rPr lang="en-US" altLang="zh-CN" sz="2801">
                <a:latin typeface="宋体" panose="02010600030101010101" pitchFamily="2" charset="-122"/>
                <a:ea typeface="黑体" panose="02010609060101010101" pitchFamily="49" charset="-122"/>
              </a:rPr>
              <a:t>……</a:t>
            </a:r>
            <a:endParaRPr lang="en-US" altLang="zh-CN" sz="2801">
              <a:latin typeface="黑体" panose="02010609060101010101" pitchFamily="49" charset="-122"/>
              <a:ea typeface="黑体" panose="02010609060101010101" pitchFamily="49" charset="-122"/>
            </a:endParaRPr>
          </a:p>
          <a:p>
            <a:pPr lvl="1" eaLnBrk="1" hangingPunct="1">
              <a:buClr>
                <a:schemeClr val="hlink"/>
              </a:buClr>
              <a:buSzPct val="55000"/>
              <a:buFont typeface="Wingdings" panose="05000000000000000000" pitchFamily="2" charset="2"/>
              <a:buNone/>
            </a:pPr>
            <a:endParaRPr lang="en-US" altLang="zh-CN" sz="2801">
              <a:latin typeface="黑体" panose="02010609060101010101" pitchFamily="49" charset="-122"/>
              <a:ea typeface="黑体" panose="02010609060101010101" pitchFamily="49" charset="-122"/>
            </a:endParaRPr>
          </a:p>
        </p:txBody>
      </p:sp>
      <p:sp>
        <p:nvSpPr>
          <p:cNvPr id="8196" name="Rectangle 5"/>
          <p:cNvSpPr>
            <a:spLocks noChangeArrowheads="1"/>
          </p:cNvSpPr>
          <p:nvPr/>
        </p:nvSpPr>
        <p:spPr bwMode="auto">
          <a:xfrm>
            <a:off x="5595822" y="1905441"/>
            <a:ext cx="4968437" cy="411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96" tIns="46049" rIns="92096" bIns="46049"/>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1" b="1">
                <a:solidFill>
                  <a:srgbClr val="3232C8"/>
                </a:solidFill>
                <a:latin typeface="宋体" panose="02010600030101010101" pitchFamily="2" charset="-122"/>
                <a:ea typeface="黑体" panose="02010609060101010101" pitchFamily="49" charset="-122"/>
              </a:rPr>
              <a:t>捕获并处理异常的程序段</a:t>
            </a:r>
          </a:p>
          <a:p>
            <a:pPr lvl="1" eaLnBrk="1" hangingPunct="1">
              <a:buClr>
                <a:schemeClr val="hlink"/>
              </a:buClr>
              <a:buSzPct val="55000"/>
              <a:buFont typeface="Wingdings" panose="05000000000000000000" pitchFamily="2" charset="2"/>
              <a:buNone/>
            </a:pPr>
            <a:r>
              <a:rPr lang="en-US" altLang="zh-CN" sz="2801">
                <a:solidFill>
                  <a:srgbClr val="CC0000"/>
                </a:solidFill>
                <a:latin typeface="Tahoma" panose="020B0604030504040204" pitchFamily="34" charset="0"/>
                <a:ea typeface="黑体" panose="02010609060101010101" pitchFamily="49" charset="-122"/>
              </a:rPr>
              <a:t>try</a:t>
            </a:r>
            <a:endParaRPr lang="en-US" altLang="zh-CN" sz="2801">
              <a:solidFill>
                <a:srgbClr val="CC0000"/>
              </a:solidFill>
              <a:latin typeface="黑体" panose="02010609060101010101" pitchFamily="49" charset="-122"/>
              <a:ea typeface="黑体" panose="02010609060101010101" pitchFamily="49" charset="-122"/>
            </a:endParaRPr>
          </a:p>
          <a:p>
            <a:pPr lvl="1" eaLnBrk="1" hangingPunct="1">
              <a:buClr>
                <a:schemeClr val="hlink"/>
              </a:buClr>
              <a:buSzPct val="55000"/>
              <a:buFont typeface="Wingdings" panose="05000000000000000000" pitchFamily="2" charset="2"/>
              <a:buNone/>
            </a:pPr>
            <a:r>
              <a:rPr lang="en-US" altLang="zh-CN" sz="2801">
                <a:latin typeface="黑体" panose="02010609060101010101" pitchFamily="49" charset="-122"/>
                <a:ea typeface="黑体" panose="02010609060101010101" pitchFamily="49" charset="-122"/>
              </a:rPr>
              <a:t>   </a:t>
            </a:r>
            <a:r>
              <a:rPr lang="zh-CN" altLang="en-US" sz="2801">
                <a:latin typeface="黑体" panose="02010609060101010101" pitchFamily="49" charset="-122"/>
                <a:ea typeface="黑体" panose="02010609060101010101" pitchFamily="49" charset="-122"/>
              </a:rPr>
              <a:t>复合语句（保护段）</a:t>
            </a:r>
          </a:p>
          <a:p>
            <a:pPr lvl="1" eaLnBrk="1" hangingPunct="1">
              <a:buClr>
                <a:schemeClr val="hlink"/>
              </a:buClr>
              <a:buSzPct val="55000"/>
              <a:buFont typeface="Wingdings" panose="05000000000000000000" pitchFamily="2" charset="2"/>
              <a:buNone/>
            </a:pPr>
            <a:r>
              <a:rPr lang="en-US" altLang="zh-CN" sz="2801">
                <a:solidFill>
                  <a:srgbClr val="CC0000"/>
                </a:solidFill>
                <a:latin typeface="Tahoma" panose="020B0604030504040204" pitchFamily="34" charset="0"/>
                <a:ea typeface="黑体" panose="02010609060101010101" pitchFamily="49" charset="-122"/>
              </a:rPr>
              <a:t>catch</a:t>
            </a:r>
            <a:r>
              <a:rPr lang="zh-CN" altLang="en-US" sz="2801">
                <a:latin typeface="黑体" panose="02010609060101010101" pitchFamily="49" charset="-122"/>
                <a:ea typeface="黑体" panose="02010609060101010101" pitchFamily="49" charset="-122"/>
              </a:rPr>
              <a:t>（异常类型声明）</a:t>
            </a:r>
          </a:p>
          <a:p>
            <a:pPr lvl="1" eaLnBrk="1" hangingPunct="1">
              <a:buClr>
                <a:schemeClr val="hlink"/>
              </a:buClr>
              <a:buSzPct val="55000"/>
              <a:buFont typeface="Wingdings" panose="05000000000000000000" pitchFamily="2" charset="2"/>
              <a:buNone/>
            </a:pPr>
            <a:r>
              <a:rPr lang="zh-CN" altLang="en-US" sz="2801">
                <a:latin typeface="黑体" panose="02010609060101010101" pitchFamily="49" charset="-122"/>
                <a:ea typeface="黑体" panose="02010609060101010101" pitchFamily="49" charset="-122"/>
              </a:rPr>
              <a:t>    复合语句（处理段）</a:t>
            </a:r>
          </a:p>
          <a:p>
            <a:pPr lvl="1" eaLnBrk="1" hangingPunct="1">
              <a:buClr>
                <a:schemeClr val="hlink"/>
              </a:buClr>
              <a:buSzPct val="55000"/>
              <a:buFont typeface="Wingdings" panose="05000000000000000000" pitchFamily="2" charset="2"/>
              <a:buNone/>
            </a:pPr>
            <a:r>
              <a:rPr lang="en-US" altLang="zh-CN" sz="2801">
                <a:solidFill>
                  <a:srgbClr val="CC0000"/>
                </a:solidFill>
                <a:latin typeface="Tahoma" panose="020B0604030504040204" pitchFamily="34" charset="0"/>
                <a:ea typeface="黑体" panose="02010609060101010101" pitchFamily="49" charset="-122"/>
              </a:rPr>
              <a:t>catch</a:t>
            </a:r>
            <a:r>
              <a:rPr lang="zh-CN" altLang="en-US" sz="2801">
                <a:latin typeface="黑体" panose="02010609060101010101" pitchFamily="49" charset="-122"/>
                <a:ea typeface="黑体" panose="02010609060101010101" pitchFamily="49" charset="-122"/>
              </a:rPr>
              <a:t>（异常类型声明）</a:t>
            </a:r>
          </a:p>
          <a:p>
            <a:pPr lvl="1" eaLnBrk="1" hangingPunct="1">
              <a:buClr>
                <a:schemeClr val="hlink"/>
              </a:buClr>
              <a:buSzPct val="55000"/>
              <a:buFont typeface="Wingdings" panose="05000000000000000000" pitchFamily="2" charset="2"/>
              <a:buNone/>
            </a:pPr>
            <a:r>
              <a:rPr lang="zh-CN" altLang="en-US" sz="2801">
                <a:latin typeface="黑体" panose="02010609060101010101" pitchFamily="49" charset="-122"/>
                <a:ea typeface="黑体" panose="02010609060101010101" pitchFamily="49" charset="-122"/>
              </a:rPr>
              <a:t>    复合语句（处理段）</a:t>
            </a:r>
          </a:p>
          <a:p>
            <a:pPr lvl="1" eaLnBrk="1" hangingPunct="1">
              <a:buClr>
                <a:schemeClr val="hlink"/>
              </a:buClr>
              <a:buSzPct val="55000"/>
              <a:buFont typeface="Wingdings" panose="05000000000000000000" pitchFamily="2" charset="2"/>
              <a:buNone/>
            </a:pPr>
            <a:r>
              <a:rPr lang="en-US" altLang="zh-CN" sz="2801">
                <a:latin typeface="宋体" panose="02010600030101010101" pitchFamily="2" charset="-122"/>
                <a:ea typeface="黑体" panose="02010609060101010101" pitchFamily="49" charset="-122"/>
              </a:rPr>
              <a:t>……</a:t>
            </a:r>
            <a:endParaRPr lang="en-US" altLang="zh-CN" sz="2801">
              <a:latin typeface="黑体" panose="02010609060101010101" pitchFamily="49" charset="-122"/>
              <a:ea typeface="黑体" panose="02010609060101010101" pitchFamily="49" charset="-122"/>
            </a:endParaRPr>
          </a:p>
        </p:txBody>
      </p:sp>
      <p:sp>
        <p:nvSpPr>
          <p:cNvPr id="8197" name="Line 6"/>
          <p:cNvSpPr>
            <a:spLocks noChangeShapeType="1"/>
          </p:cNvSpPr>
          <p:nvPr/>
        </p:nvSpPr>
        <p:spPr bwMode="auto">
          <a:xfrm>
            <a:off x="5451325" y="1773649"/>
            <a:ext cx="0" cy="4420623"/>
          </a:xfrm>
          <a:prstGeom prst="line">
            <a:avLst/>
          </a:prstGeom>
          <a:noFill/>
          <a:ln w="38100">
            <a:solidFill>
              <a:schemeClr val="tx1"/>
            </a:solidFill>
            <a:prstDash val="lgDash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8" name="AutoShape 8"/>
          <p:cNvSpPr>
            <a:spLocks/>
          </p:cNvSpPr>
          <p:nvPr/>
        </p:nvSpPr>
        <p:spPr bwMode="auto">
          <a:xfrm>
            <a:off x="4803476" y="3069349"/>
            <a:ext cx="790758" cy="1584692"/>
          </a:xfrm>
          <a:prstGeom prst="rightBrace">
            <a:avLst>
              <a:gd name="adj1" fmla="val 16700"/>
              <a:gd name="adj2" fmla="val 16731"/>
            </a:avLst>
          </a:prstGeom>
          <a:noFill/>
          <a:ln w="889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7"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194519" y="71835"/>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5"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a:t>
            </a:r>
            <a:r>
              <a:rPr lang="zh-CN" altLang="en-US" sz="3200" kern="0" dirty="0">
                <a:solidFill>
                  <a:schemeClr val="bg1"/>
                </a:solidFill>
              </a:rPr>
              <a:t>的实现结构</a:t>
            </a:r>
            <a:endParaRPr lang="zh-CN" altLang="en-US" sz="3000" dirty="0">
              <a:solidFill>
                <a:schemeClr val="bg1"/>
              </a:solidFill>
              <a:latin typeface="Rockwell" pitchFamily="18" charset="0"/>
              <a:ea typeface="微软雅黑" pitchFamily="34" charset="-122"/>
            </a:endParaRPr>
          </a:p>
        </p:txBody>
      </p:sp>
      <p:grpSp>
        <p:nvGrpSpPr>
          <p:cNvPr id="16" name="组合 15"/>
          <p:cNvGrpSpPr>
            <a:grpSpLocks/>
          </p:cNvGrpSpPr>
          <p:nvPr/>
        </p:nvGrpSpPr>
        <p:grpSpPr bwMode="auto">
          <a:xfrm>
            <a:off x="9915599" y="117426"/>
            <a:ext cx="2108200" cy="609600"/>
            <a:chOff x="755298" y="2917165"/>
            <a:chExt cx="1584454" cy="447077"/>
          </a:xfrm>
        </p:grpSpPr>
        <p:sp>
          <p:nvSpPr>
            <p:cNvPr id="17"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8" name="圆角矩形 17"/>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9"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08868622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262936" y="1413570"/>
            <a:ext cx="11242378" cy="4768478"/>
          </a:xfrm>
        </p:spPr>
        <p:txBody>
          <a:bodyPr/>
          <a:lstStyle/>
          <a:p>
            <a:pPr marL="738336" indent="-457291" algn="l">
              <a:buFont typeface="Wingdings" panose="05000000000000000000" pitchFamily="2" charset="2"/>
              <a:buChar char="l"/>
              <a:defRPr/>
            </a:pPr>
            <a:r>
              <a:rPr lang="zh-CN" altLang="en-US" sz="2800" b="0" dirty="0" smtClean="0"/>
              <a:t>异常处理的语法</a:t>
            </a:r>
          </a:p>
          <a:p>
            <a:pPr indent="-6351" algn="l">
              <a:defRPr/>
            </a:pPr>
            <a:r>
              <a:rPr lang="en-US" altLang="zh-CN" sz="2800" b="0" dirty="0" smtClean="0"/>
              <a:t>throw</a:t>
            </a:r>
            <a:r>
              <a:rPr lang="zh-CN" altLang="en-US" sz="2800" b="0" dirty="0" smtClean="0"/>
              <a:t>语句一般是由</a:t>
            </a:r>
            <a:r>
              <a:rPr lang="en-US" altLang="zh-CN" sz="2800" b="0" dirty="0" smtClean="0">
                <a:solidFill>
                  <a:schemeClr val="bg2"/>
                </a:solidFill>
              </a:rPr>
              <a:t>throw</a:t>
            </a:r>
            <a:r>
              <a:rPr lang="zh-CN" altLang="en-US" sz="2800" b="0" dirty="0" smtClean="0">
                <a:solidFill>
                  <a:schemeClr val="bg2"/>
                </a:solidFill>
              </a:rPr>
              <a:t>运算符和一个数据组成</a:t>
            </a:r>
            <a:r>
              <a:rPr lang="zh-CN" altLang="en-US" sz="2800" b="0" dirty="0" smtClean="0"/>
              <a:t>的，其形式为：</a:t>
            </a:r>
          </a:p>
          <a:p>
            <a:pPr indent="-6351" algn="l">
              <a:defRPr/>
            </a:pPr>
            <a:r>
              <a:rPr lang="en-US" altLang="zh-CN" sz="2800" b="0" dirty="0" smtClean="0">
                <a:solidFill>
                  <a:schemeClr val="bg2"/>
                </a:solidFill>
              </a:rPr>
              <a:t>throw </a:t>
            </a:r>
            <a:r>
              <a:rPr lang="zh-CN" altLang="en-US" sz="2800" b="1" dirty="0" smtClean="0">
                <a:solidFill>
                  <a:srgbClr val="0D94D7"/>
                </a:solidFill>
              </a:rPr>
              <a:t>表达式</a:t>
            </a:r>
            <a:r>
              <a:rPr lang="zh-CN" altLang="en-US" sz="2800" b="0" dirty="0" smtClean="0"/>
              <a:t>;</a:t>
            </a:r>
          </a:p>
          <a:p>
            <a:pPr indent="-6351" algn="l">
              <a:defRPr/>
            </a:pPr>
            <a:r>
              <a:rPr lang="en-US" altLang="zh-CN" sz="2800" b="0" dirty="0" smtClean="0">
                <a:solidFill>
                  <a:schemeClr val="bg2"/>
                </a:solidFill>
              </a:rPr>
              <a:t>try-catch</a:t>
            </a:r>
            <a:r>
              <a:rPr lang="zh-CN" altLang="en-US" sz="2800" b="0" dirty="0" smtClean="0"/>
              <a:t>的结构为</a:t>
            </a:r>
          </a:p>
          <a:p>
            <a:pPr indent="-6351" algn="l">
              <a:defRPr/>
            </a:pPr>
            <a:r>
              <a:rPr lang="en-US" altLang="zh-CN" sz="2800" b="0" dirty="0" smtClean="0">
                <a:solidFill>
                  <a:schemeClr val="bg2"/>
                </a:solidFill>
              </a:rPr>
              <a:t>try</a:t>
            </a:r>
          </a:p>
          <a:p>
            <a:pPr indent="-6351" algn="l">
              <a:defRPr/>
            </a:pPr>
            <a:r>
              <a:rPr lang="en-US" altLang="zh-CN" sz="2800" b="0" dirty="0" smtClean="0"/>
              <a:t>      {</a:t>
            </a:r>
            <a:r>
              <a:rPr lang="zh-CN" altLang="en-US" sz="2800" b="0" dirty="0" smtClean="0"/>
              <a:t>被检查的语句} </a:t>
            </a:r>
          </a:p>
          <a:p>
            <a:pPr indent="-6351" algn="l">
              <a:defRPr/>
            </a:pPr>
            <a:r>
              <a:rPr lang="en-US" altLang="zh-CN" sz="2800" b="0" dirty="0" smtClean="0">
                <a:solidFill>
                  <a:schemeClr val="bg2"/>
                </a:solidFill>
              </a:rPr>
              <a:t>catch</a:t>
            </a:r>
            <a:r>
              <a:rPr lang="en-US" altLang="zh-CN" sz="2800" b="0" dirty="0" smtClean="0"/>
              <a:t>(</a:t>
            </a:r>
            <a:r>
              <a:rPr lang="zh-CN" altLang="en-US" sz="2800" b="1" dirty="0" smtClean="0">
                <a:solidFill>
                  <a:srgbClr val="10BDD4"/>
                </a:solidFill>
              </a:rPr>
              <a:t>异常信息类型 [变量名]</a:t>
            </a:r>
            <a:r>
              <a:rPr lang="zh-CN" altLang="en-US" sz="2800" b="0" dirty="0" smtClean="0"/>
              <a:t>)</a:t>
            </a:r>
          </a:p>
          <a:p>
            <a:pPr indent="-6351" algn="l">
              <a:defRPr/>
            </a:pPr>
            <a:r>
              <a:rPr lang="zh-CN" altLang="en-US" sz="2800" b="0" dirty="0" smtClean="0"/>
              <a:t>      {进行异常处理的语句}</a:t>
            </a:r>
          </a:p>
        </p:txBody>
      </p:sp>
      <p:pic>
        <p:nvPicPr>
          <p:cNvPr id="3"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776122" y="27385"/>
            <a:ext cx="48197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1. </a:t>
            </a:r>
            <a:r>
              <a:rPr lang="zh-CN" altLang="en-US" sz="3200" kern="0" dirty="0" smtClean="0">
                <a:solidFill>
                  <a:schemeClr val="bg1"/>
                </a:solidFill>
              </a:rPr>
              <a:t>异常处理</a:t>
            </a:r>
            <a:r>
              <a:rPr lang="zh-CN" altLang="en-US" sz="3200" kern="0" dirty="0">
                <a:solidFill>
                  <a:schemeClr val="bg1"/>
                </a:solidFill>
              </a:rPr>
              <a:t>的实现结构</a:t>
            </a:r>
            <a:endParaRPr lang="zh-CN" altLang="en-US" sz="3000" dirty="0">
              <a:solidFill>
                <a:schemeClr val="bg1"/>
              </a:solidFill>
              <a:latin typeface="Rockwell" pitchFamily="18" charset="0"/>
              <a:ea typeface="微软雅黑" pitchFamily="34" charset="-122"/>
            </a:endParaRPr>
          </a:p>
        </p:txBody>
      </p:sp>
      <p:grpSp>
        <p:nvGrpSpPr>
          <p:cNvPr id="12" name="组合 11"/>
          <p:cNvGrpSpPr>
            <a:grpSpLocks/>
          </p:cNvGrpSpPr>
          <p:nvPr/>
        </p:nvGrpSpPr>
        <p:grpSpPr bwMode="auto">
          <a:xfrm>
            <a:off x="9915599" y="117426"/>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3417844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8464" y="1341562"/>
            <a:ext cx="11835335"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801" b="0" kern="0" dirty="0"/>
              <a:t>异常处理的执行过程如下：</a:t>
            </a:r>
          </a:p>
          <a:p>
            <a:pPr marL="0" algn="just">
              <a:lnSpc>
                <a:spcPct val="150000"/>
              </a:lnSpc>
              <a:spcBef>
                <a:spcPts val="0"/>
              </a:spcBef>
              <a:buFont typeface="Wingdings" pitchFamily="2" charset="2"/>
              <a:buNone/>
              <a:defRPr/>
            </a:pPr>
            <a:r>
              <a:rPr lang="zh-CN" altLang="en-US" sz="2801" b="0" kern="0" dirty="0"/>
              <a:t>       ①程序通过正常的顺序执行到达</a:t>
            </a:r>
            <a:r>
              <a:rPr lang="en-US" altLang="zh-CN" sz="2801" b="0" kern="0" dirty="0">
                <a:solidFill>
                  <a:srgbClr val="CC0000"/>
                </a:solidFill>
              </a:rPr>
              <a:t>try</a:t>
            </a:r>
            <a:r>
              <a:rPr lang="zh-CN" altLang="en-US" sz="2801" b="0" kern="0" dirty="0">
                <a:solidFill>
                  <a:srgbClr val="CC0000"/>
                </a:solidFill>
              </a:rPr>
              <a:t>语句</a:t>
            </a:r>
            <a:r>
              <a:rPr lang="zh-CN" altLang="en-US" sz="2801" b="0" kern="0" dirty="0"/>
              <a:t>，然后执行</a:t>
            </a:r>
            <a:r>
              <a:rPr lang="en-US" altLang="zh-CN" sz="2801" b="0" kern="0" dirty="0"/>
              <a:t>try</a:t>
            </a:r>
            <a:r>
              <a:rPr lang="zh-CN" altLang="en-US" sz="2801" b="0" kern="0" dirty="0"/>
              <a:t>块内的保护段。</a:t>
            </a:r>
          </a:p>
          <a:p>
            <a:pPr marL="0" algn="just">
              <a:lnSpc>
                <a:spcPct val="150000"/>
              </a:lnSpc>
              <a:spcBef>
                <a:spcPts val="0"/>
              </a:spcBef>
              <a:buFont typeface="Wingdings" pitchFamily="2" charset="2"/>
              <a:buNone/>
              <a:defRPr/>
            </a:pPr>
            <a:r>
              <a:rPr lang="zh-CN" altLang="en-US" sz="2801" b="0" kern="0" dirty="0"/>
              <a:t>       ②如果在保护段执行期间没有引起异常，那么跟在</a:t>
            </a:r>
            <a:r>
              <a:rPr lang="en-US" altLang="zh-CN" sz="2801" b="0" kern="0" dirty="0"/>
              <a:t>try</a:t>
            </a:r>
            <a:r>
              <a:rPr lang="zh-CN" altLang="en-US" sz="2801" b="0" kern="0" dirty="0"/>
              <a:t>块后的</a:t>
            </a:r>
            <a:r>
              <a:rPr lang="en-US" altLang="zh-CN" sz="2801" b="0" kern="0" dirty="0">
                <a:solidFill>
                  <a:srgbClr val="CC0000"/>
                </a:solidFill>
              </a:rPr>
              <a:t>catch</a:t>
            </a:r>
            <a:r>
              <a:rPr lang="zh-CN" altLang="en-US" sz="2801" b="0" kern="0" dirty="0">
                <a:solidFill>
                  <a:srgbClr val="CC0000"/>
                </a:solidFill>
              </a:rPr>
              <a:t>语句</a:t>
            </a:r>
            <a:r>
              <a:rPr lang="zh-CN" altLang="en-US" sz="2801" b="0" kern="0" dirty="0"/>
              <a:t>就不执行，程序从最后一个</a:t>
            </a:r>
            <a:r>
              <a:rPr lang="en-US" altLang="zh-CN" sz="2801" b="0" kern="0" dirty="0"/>
              <a:t>catch</a:t>
            </a:r>
            <a:r>
              <a:rPr lang="zh-CN" altLang="en-US" sz="2801" b="0" kern="0" dirty="0"/>
              <a:t>语句后面的语句继续执行下去。</a:t>
            </a:r>
          </a:p>
          <a:p>
            <a:pPr marL="0">
              <a:lnSpc>
                <a:spcPct val="150000"/>
              </a:lnSpc>
              <a:spcBef>
                <a:spcPts val="0"/>
              </a:spcBef>
              <a:buFont typeface="Wingdings" pitchFamily="2" charset="2"/>
              <a:buNone/>
              <a:defRPr/>
            </a:pPr>
            <a:r>
              <a:rPr lang="zh-CN" altLang="en-US" sz="2801" b="0" kern="0" dirty="0"/>
              <a:t>       ③如果在保护段执行期间或在保护段调用的任何函数中</a:t>
            </a:r>
            <a:r>
              <a:rPr lang="en-US" altLang="zh-CN" sz="2801" b="0" kern="0" dirty="0"/>
              <a:t>(</a:t>
            </a:r>
            <a:r>
              <a:rPr lang="zh-CN" altLang="en-US" sz="2801" b="0" kern="0" dirty="0"/>
              <a:t>直接或间接的调用</a:t>
            </a:r>
            <a:r>
              <a:rPr lang="en-US" altLang="zh-CN" sz="2801" b="0" kern="0" dirty="0"/>
              <a:t>)</a:t>
            </a:r>
            <a:r>
              <a:rPr lang="zh-CN" altLang="en-US" sz="2801" b="0" kern="0" dirty="0"/>
              <a:t>有异常被抛掷，则从通过</a:t>
            </a:r>
            <a:r>
              <a:rPr lang="en-US" altLang="zh-CN" sz="2801" b="0" kern="0" dirty="0">
                <a:solidFill>
                  <a:srgbClr val="CC0000"/>
                </a:solidFill>
              </a:rPr>
              <a:t>throw</a:t>
            </a:r>
            <a:r>
              <a:rPr lang="zh-CN" altLang="en-US" sz="2801" b="0" kern="0" dirty="0">
                <a:solidFill>
                  <a:srgbClr val="CC0000"/>
                </a:solidFill>
              </a:rPr>
              <a:t>创建的对象</a:t>
            </a:r>
            <a:r>
              <a:rPr lang="zh-CN" altLang="en-US" sz="2801" b="0" kern="0" dirty="0"/>
              <a:t>中创建一个异常对象</a:t>
            </a:r>
            <a:r>
              <a:rPr lang="en-US" altLang="zh-CN" sz="2801" b="0" kern="0" dirty="0"/>
              <a:t>(</a:t>
            </a:r>
            <a:r>
              <a:rPr lang="zh-CN" altLang="en-US" sz="2801" kern="0" dirty="0">
                <a:solidFill>
                  <a:srgbClr val="10BDD4"/>
                </a:solidFill>
              </a:rPr>
              <a:t>隐含调用拷贝构造函数</a:t>
            </a:r>
            <a:r>
              <a:rPr lang="en-US" altLang="zh-CN" sz="2801" b="0" kern="0" dirty="0"/>
              <a:t>)</a:t>
            </a:r>
            <a:r>
              <a:rPr lang="zh-CN" altLang="en-US" sz="2801" b="0" kern="0" dirty="0"/>
              <a:t>，程序转到</a:t>
            </a:r>
            <a:r>
              <a:rPr lang="en-US" altLang="zh-CN" sz="2801" b="0" kern="0" dirty="0">
                <a:solidFill>
                  <a:srgbClr val="CC0000"/>
                </a:solidFill>
              </a:rPr>
              <a:t>catch</a:t>
            </a:r>
            <a:r>
              <a:rPr lang="zh-CN" altLang="en-US" sz="2801" b="0" kern="0" dirty="0">
                <a:solidFill>
                  <a:srgbClr val="CC0000"/>
                </a:solidFill>
              </a:rPr>
              <a:t>处理段</a:t>
            </a:r>
            <a:r>
              <a:rPr lang="zh-CN" altLang="en-US" sz="2801" b="0" kern="0" dirty="0"/>
              <a:t> 。</a:t>
            </a: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59" y="-26590"/>
            <a:ext cx="539167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776121" y="27385"/>
            <a:ext cx="5296507"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solidFill>
                  <a:schemeClr val="bg1"/>
                </a:solidFill>
              </a:rPr>
              <a:t>2. </a:t>
            </a:r>
            <a:r>
              <a:rPr lang="zh-CN" altLang="en-US" sz="3200" kern="0" dirty="0" smtClean="0">
                <a:solidFill>
                  <a:schemeClr val="bg1"/>
                </a:solidFill>
              </a:rPr>
              <a:t>异常处理的执行过程</a:t>
            </a:r>
            <a:r>
              <a:rPr lang="en-US" altLang="zh-CN" sz="3200" kern="0" dirty="0" smtClean="0">
                <a:solidFill>
                  <a:schemeClr val="bg1"/>
                </a:solidFill>
              </a:rPr>
              <a:t>1/2</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15599"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22149203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148</TotalTime>
  <Words>4840</Words>
  <Application>Microsoft Office PowerPoint</Application>
  <PresentationFormat>自定义</PresentationFormat>
  <Paragraphs>616</Paragraphs>
  <Slides>60</Slides>
  <Notes>60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60</vt:i4>
      </vt:variant>
    </vt:vector>
  </HeadingPairs>
  <TitlesOfParts>
    <vt:vector size="77" baseType="lpstr">
      <vt:lpstr>Arial Unicode MS</vt:lpstr>
      <vt:lpstr>方正大黑简体</vt:lpstr>
      <vt:lpstr>方正兰亭细黑_GBK</vt:lpstr>
      <vt:lpstr>黑体</vt:lpstr>
      <vt:lpstr>华文楷体</vt:lpstr>
      <vt:lpstr>华文隶书</vt:lpstr>
      <vt:lpstr>宋体</vt:lpstr>
      <vt:lpstr>微软雅黑</vt:lpstr>
      <vt:lpstr>Arial</vt:lpstr>
      <vt:lpstr>Calibri</vt:lpstr>
      <vt:lpstr>Courier New</vt:lpstr>
      <vt:lpstr>Impact</vt:lpstr>
      <vt:lpstr>Rockwell</vt:lpstr>
      <vt:lpstr>Tahoma</vt:lpstr>
      <vt:lpstr>Times New Roman</vt:lpstr>
      <vt:lpstr>Wingdings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19</cp:revision>
  <dcterms:created xsi:type="dcterms:W3CDTF">2020-03-06T15:33:51Z</dcterms:created>
  <dcterms:modified xsi:type="dcterms:W3CDTF">2021-03-01T03:05:53Z</dcterms:modified>
</cp:coreProperties>
</file>